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60" r:id="rId3"/>
    <p:sldId id="257" r:id="rId4"/>
    <p:sldId id="274" r:id="rId5"/>
    <p:sldId id="265" r:id="rId6"/>
    <p:sldId id="278" r:id="rId7"/>
    <p:sldId id="263" r:id="rId8"/>
    <p:sldId id="264" r:id="rId9"/>
    <p:sldId id="277" r:id="rId10"/>
    <p:sldId id="261" r:id="rId11"/>
    <p:sldId id="269" r:id="rId12"/>
    <p:sldId id="272" r:id="rId13"/>
  </p:sldIdLst>
  <p:sldSz cx="9144000" cy="6858000" type="screen4x3"/>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860" autoAdjust="0"/>
  </p:normalViewPr>
  <p:slideViewPr>
    <p:cSldViewPr snapToGrid="0">
      <p:cViewPr varScale="1">
        <p:scale>
          <a:sx n="57" d="100"/>
          <a:sy n="57" d="100"/>
        </p:scale>
        <p:origin x="7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fr-FR"/>
          </a:p>
        </p:txBody>
      </p:sp>
      <p:sp>
        <p:nvSpPr>
          <p:cNvPr id="3" name="Espace réservé de la date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EF5CEDCB-1D8A-46BD-80CA-F775B5BAFA98}" type="datetimeFigureOut">
              <a:rPr lang="fr-FR" smtClean="0"/>
              <a:t>20/02/2024</a:t>
            </a:fld>
            <a:endParaRPr lang="fr-FR"/>
          </a:p>
        </p:txBody>
      </p:sp>
      <p:sp>
        <p:nvSpPr>
          <p:cNvPr id="4" name="Espace réservé de l'image des diapositives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fr-FR"/>
          </a:p>
        </p:txBody>
      </p:sp>
      <p:sp>
        <p:nvSpPr>
          <p:cNvPr id="5" name="Espace réservé des notes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36AE85D4-9A42-486D-8B0C-125EB276A0E4}" type="slidenum">
              <a:rPr lang="fr-FR" smtClean="0"/>
              <a:t>‹N°›</a:t>
            </a:fld>
            <a:endParaRPr lang="fr-FR"/>
          </a:p>
        </p:txBody>
      </p:sp>
    </p:spTree>
    <p:extLst>
      <p:ext uri="{BB962C8B-B14F-4D97-AF65-F5344CB8AC3E}">
        <p14:creationId xmlns:p14="http://schemas.microsoft.com/office/powerpoint/2010/main" val="622742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6338"/>
            <a:r>
              <a:rPr lang="fr-FR" sz="1300" b="1" dirty="0"/>
              <a:t>La Loi ZAN du 22/08/2021 </a:t>
            </a:r>
            <a:r>
              <a:rPr lang="fr-FR" sz="1300" dirty="0"/>
              <a:t>vise à densifier les zones U, à réduire les zones AU et à sanctuariser les zones N et A afin de diviser par 2 la consommation de sols non artificialisés d’ici 2031 (par rapport à la période 2011/2020) et d’atteindre le zéro artificialisation nette (après compensation) d’ici 2050. </a:t>
            </a:r>
          </a:p>
          <a:p>
            <a:endParaRPr lang="fr-FR" dirty="0"/>
          </a:p>
        </p:txBody>
      </p:sp>
      <p:sp>
        <p:nvSpPr>
          <p:cNvPr id="4" name="Espace réservé du numéro de diapositive 3"/>
          <p:cNvSpPr>
            <a:spLocks noGrp="1"/>
          </p:cNvSpPr>
          <p:nvPr>
            <p:ph type="sldNum" sz="quarter" idx="5"/>
          </p:nvPr>
        </p:nvSpPr>
        <p:spPr/>
        <p:txBody>
          <a:bodyPr/>
          <a:lstStyle/>
          <a:p>
            <a:fld id="{36AE85D4-9A42-486D-8B0C-125EB276A0E4}" type="slidenum">
              <a:rPr lang="fr-FR" smtClean="0"/>
              <a:t>5</a:t>
            </a:fld>
            <a:endParaRPr lang="fr-FR"/>
          </a:p>
        </p:txBody>
      </p:sp>
    </p:spTree>
    <p:extLst>
      <p:ext uri="{BB962C8B-B14F-4D97-AF65-F5344CB8AC3E}">
        <p14:creationId xmlns:p14="http://schemas.microsoft.com/office/powerpoint/2010/main" val="3459523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ED25C-61E7-89C9-A28C-6910EC91316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ADAD443-9EDC-E7D0-4FC5-AF41BC77C3D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0343E83-C459-A8F7-160D-2725740A2CAE}"/>
              </a:ext>
            </a:extLst>
          </p:cNvPr>
          <p:cNvSpPr>
            <a:spLocks noGrp="1"/>
          </p:cNvSpPr>
          <p:nvPr>
            <p:ph type="body" idx="1"/>
          </p:nvPr>
        </p:nvSpPr>
        <p:spPr/>
        <p:txBody>
          <a:bodyPr/>
          <a:lstStyle/>
          <a:p>
            <a:pPr defTabSz="966338"/>
            <a:r>
              <a:rPr lang="fr-FR" sz="1300" b="1" dirty="0"/>
              <a:t>La Loi ZAN du 22/08/2021 </a:t>
            </a:r>
            <a:r>
              <a:rPr lang="fr-FR" sz="1300" dirty="0"/>
              <a:t>vise à densifier les zones U, à réduire les zones AU et à sanctuariser les zones N et A afin de diviser par 2 la consommation de sols non artificialisés d’ici 2031 (par rapport à la période 2011/2020) et d’atteindre le zéro artificialisation nette (après compensation) d’ici 2050. </a:t>
            </a:r>
          </a:p>
          <a:p>
            <a:pPr defTabSz="966338"/>
            <a:endParaRPr lang="fr-FR" sz="1300" dirty="0"/>
          </a:p>
          <a:p>
            <a:pPr lvl="1"/>
            <a:r>
              <a:rPr lang="fr-FR" sz="1400" dirty="0"/>
              <a:t>Garantir la mixité fonctionnelle, la qualité des espaces publics et des espaces verts, créer un lien entre le logement et l’espace public</a:t>
            </a:r>
          </a:p>
          <a:p>
            <a:pPr lvl="1"/>
            <a:r>
              <a:rPr lang="fr-FR" sz="1400" dirty="0"/>
              <a:t>Donner au logements une qualité d’usage élevée (traversants, avec balcons, de taille suffisante, bien éclairé…)</a:t>
            </a:r>
          </a:p>
          <a:p>
            <a:pPr lvl="1"/>
            <a:r>
              <a:rPr lang="fr-FR" sz="1400" dirty="0"/>
              <a:t>Assurer la baisse du coût résidentiel (logements + mobilité)</a:t>
            </a:r>
          </a:p>
          <a:p>
            <a:pPr defTabSz="966338"/>
            <a:endParaRPr lang="fr-FR" sz="1300" dirty="0"/>
          </a:p>
          <a:p>
            <a:endParaRPr lang="fr-FR" dirty="0"/>
          </a:p>
        </p:txBody>
      </p:sp>
      <p:sp>
        <p:nvSpPr>
          <p:cNvPr id="4" name="Espace réservé du numéro de diapositive 3">
            <a:extLst>
              <a:ext uri="{FF2B5EF4-FFF2-40B4-BE49-F238E27FC236}">
                <a16:creationId xmlns:a16="http://schemas.microsoft.com/office/drawing/2014/main" id="{917830C5-AFD4-6A1B-199A-C9F1ECB7C68B}"/>
              </a:ext>
            </a:extLst>
          </p:cNvPr>
          <p:cNvSpPr>
            <a:spLocks noGrp="1"/>
          </p:cNvSpPr>
          <p:nvPr>
            <p:ph type="sldNum" sz="quarter" idx="5"/>
          </p:nvPr>
        </p:nvSpPr>
        <p:spPr/>
        <p:txBody>
          <a:bodyPr/>
          <a:lstStyle/>
          <a:p>
            <a:fld id="{36AE85D4-9A42-486D-8B0C-125EB276A0E4}" type="slidenum">
              <a:rPr lang="fr-FR" smtClean="0"/>
              <a:t>6</a:t>
            </a:fld>
            <a:endParaRPr lang="fr-FR"/>
          </a:p>
        </p:txBody>
      </p:sp>
    </p:spTree>
    <p:extLst>
      <p:ext uri="{BB962C8B-B14F-4D97-AF65-F5344CB8AC3E}">
        <p14:creationId xmlns:p14="http://schemas.microsoft.com/office/powerpoint/2010/main" val="370915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53262B2-828D-4286-86DC-C628B767D5E4}" type="datetimeFigureOut">
              <a:rPr lang="fr-FR" smtClean="0"/>
              <a:t>20/02/2024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2F0A6AF-037D-4CDD-AF65-3F2ED70781B3}" type="slidenum">
              <a:rPr lang="fr-FR" smtClean="0"/>
              <a:t>‹N°›</a:t>
            </a:fld>
            <a:endParaRPr lang="fr-FR"/>
          </a:p>
        </p:txBody>
      </p:sp>
    </p:spTree>
    <p:extLst>
      <p:ext uri="{BB962C8B-B14F-4D97-AF65-F5344CB8AC3E}">
        <p14:creationId xmlns:p14="http://schemas.microsoft.com/office/powerpoint/2010/main" val="324730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53262B2-828D-4286-86DC-C628B767D5E4}" type="datetimeFigureOut">
              <a:rPr lang="fr-FR" smtClean="0"/>
              <a:t>20/02/2024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2F0A6AF-037D-4CDD-AF65-3F2ED70781B3}" type="slidenum">
              <a:rPr lang="fr-FR" smtClean="0"/>
              <a:t>‹N°›</a:t>
            </a:fld>
            <a:endParaRPr lang="fr-FR"/>
          </a:p>
        </p:txBody>
      </p:sp>
    </p:spTree>
    <p:extLst>
      <p:ext uri="{BB962C8B-B14F-4D97-AF65-F5344CB8AC3E}">
        <p14:creationId xmlns:p14="http://schemas.microsoft.com/office/powerpoint/2010/main" val="355378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53262B2-828D-4286-86DC-C628B767D5E4}" type="datetimeFigureOut">
              <a:rPr lang="fr-FR" smtClean="0"/>
              <a:t>20/02/2024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2F0A6AF-037D-4CDD-AF65-3F2ED70781B3}" type="slidenum">
              <a:rPr lang="fr-FR" smtClean="0"/>
              <a:t>‹N°›</a:t>
            </a:fld>
            <a:endParaRPr lang="fr-FR"/>
          </a:p>
        </p:txBody>
      </p:sp>
    </p:spTree>
    <p:extLst>
      <p:ext uri="{BB962C8B-B14F-4D97-AF65-F5344CB8AC3E}">
        <p14:creationId xmlns:p14="http://schemas.microsoft.com/office/powerpoint/2010/main" val="185834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53262B2-828D-4286-86DC-C628B767D5E4}" type="datetimeFigureOut">
              <a:rPr lang="fr-FR" smtClean="0"/>
              <a:t>20/02/2024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2F0A6AF-037D-4CDD-AF65-3F2ED70781B3}" type="slidenum">
              <a:rPr lang="fr-FR" smtClean="0"/>
              <a:t>‹N°›</a:t>
            </a:fld>
            <a:endParaRPr lang="fr-FR"/>
          </a:p>
        </p:txBody>
      </p:sp>
    </p:spTree>
    <p:extLst>
      <p:ext uri="{BB962C8B-B14F-4D97-AF65-F5344CB8AC3E}">
        <p14:creationId xmlns:p14="http://schemas.microsoft.com/office/powerpoint/2010/main" val="109599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53262B2-828D-4286-86DC-C628B767D5E4}" type="datetimeFigureOut">
              <a:rPr lang="fr-FR" smtClean="0"/>
              <a:t>20/02/2024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2F0A6AF-037D-4CDD-AF65-3F2ED70781B3}" type="slidenum">
              <a:rPr lang="fr-FR" smtClean="0"/>
              <a:t>‹N°›</a:t>
            </a:fld>
            <a:endParaRPr lang="fr-FR"/>
          </a:p>
        </p:txBody>
      </p:sp>
    </p:spTree>
    <p:extLst>
      <p:ext uri="{BB962C8B-B14F-4D97-AF65-F5344CB8AC3E}">
        <p14:creationId xmlns:p14="http://schemas.microsoft.com/office/powerpoint/2010/main" val="3421362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53262B2-828D-4286-86DC-C628B767D5E4}" type="datetimeFigureOut">
              <a:rPr lang="fr-FR" smtClean="0"/>
              <a:t>20/02/2024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2F0A6AF-037D-4CDD-AF65-3F2ED70781B3}" type="slidenum">
              <a:rPr lang="fr-FR" smtClean="0"/>
              <a:t>‹N°›</a:t>
            </a:fld>
            <a:endParaRPr lang="fr-FR"/>
          </a:p>
        </p:txBody>
      </p:sp>
    </p:spTree>
    <p:extLst>
      <p:ext uri="{BB962C8B-B14F-4D97-AF65-F5344CB8AC3E}">
        <p14:creationId xmlns:p14="http://schemas.microsoft.com/office/powerpoint/2010/main" val="113388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53262B2-828D-4286-86DC-C628B767D5E4}" type="datetimeFigureOut">
              <a:rPr lang="fr-FR" smtClean="0"/>
              <a:t>20/02/2024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2F0A6AF-037D-4CDD-AF65-3F2ED70781B3}" type="slidenum">
              <a:rPr lang="fr-FR" smtClean="0"/>
              <a:t>‹N°›</a:t>
            </a:fld>
            <a:endParaRPr lang="fr-FR"/>
          </a:p>
        </p:txBody>
      </p:sp>
    </p:spTree>
    <p:extLst>
      <p:ext uri="{BB962C8B-B14F-4D97-AF65-F5344CB8AC3E}">
        <p14:creationId xmlns:p14="http://schemas.microsoft.com/office/powerpoint/2010/main" val="241402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53262B2-828D-4286-86DC-C628B767D5E4}" type="datetimeFigureOut">
              <a:rPr lang="fr-FR" smtClean="0"/>
              <a:t>20/02/2024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2F0A6AF-037D-4CDD-AF65-3F2ED70781B3}" type="slidenum">
              <a:rPr lang="fr-FR" smtClean="0"/>
              <a:t>‹N°›</a:t>
            </a:fld>
            <a:endParaRPr lang="fr-FR"/>
          </a:p>
        </p:txBody>
      </p:sp>
    </p:spTree>
    <p:extLst>
      <p:ext uri="{BB962C8B-B14F-4D97-AF65-F5344CB8AC3E}">
        <p14:creationId xmlns:p14="http://schemas.microsoft.com/office/powerpoint/2010/main" val="4274826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262B2-828D-4286-86DC-C628B767D5E4}" type="datetimeFigureOut">
              <a:rPr lang="fr-FR" smtClean="0"/>
              <a:t>20/02/2024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2F0A6AF-037D-4CDD-AF65-3F2ED70781B3}" type="slidenum">
              <a:rPr lang="fr-FR" smtClean="0"/>
              <a:t>‹N°›</a:t>
            </a:fld>
            <a:endParaRPr lang="fr-FR"/>
          </a:p>
        </p:txBody>
      </p:sp>
    </p:spTree>
    <p:extLst>
      <p:ext uri="{BB962C8B-B14F-4D97-AF65-F5344CB8AC3E}">
        <p14:creationId xmlns:p14="http://schemas.microsoft.com/office/powerpoint/2010/main" val="252618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53262B2-828D-4286-86DC-C628B767D5E4}" type="datetimeFigureOut">
              <a:rPr lang="fr-FR" smtClean="0"/>
              <a:t>20/02/2024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2F0A6AF-037D-4CDD-AF65-3F2ED70781B3}" type="slidenum">
              <a:rPr lang="fr-FR" smtClean="0"/>
              <a:t>‹N°›</a:t>
            </a:fld>
            <a:endParaRPr lang="fr-FR"/>
          </a:p>
        </p:txBody>
      </p:sp>
    </p:spTree>
    <p:extLst>
      <p:ext uri="{BB962C8B-B14F-4D97-AF65-F5344CB8AC3E}">
        <p14:creationId xmlns:p14="http://schemas.microsoft.com/office/powerpoint/2010/main" val="205008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53262B2-828D-4286-86DC-C628B767D5E4}" type="datetimeFigureOut">
              <a:rPr lang="fr-FR" smtClean="0"/>
              <a:t>20/02/2024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2F0A6AF-037D-4CDD-AF65-3F2ED70781B3}" type="slidenum">
              <a:rPr lang="fr-FR" smtClean="0"/>
              <a:t>‹N°›</a:t>
            </a:fld>
            <a:endParaRPr lang="fr-FR"/>
          </a:p>
        </p:txBody>
      </p:sp>
    </p:spTree>
    <p:extLst>
      <p:ext uri="{BB962C8B-B14F-4D97-AF65-F5344CB8AC3E}">
        <p14:creationId xmlns:p14="http://schemas.microsoft.com/office/powerpoint/2010/main" val="3706678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262B2-828D-4286-86DC-C628B767D5E4}" type="datetimeFigureOut">
              <a:rPr lang="fr-FR" smtClean="0"/>
              <a:t>20/02/2024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0A6AF-037D-4CDD-AF65-3F2ED70781B3}" type="slidenum">
              <a:rPr lang="fr-FR" smtClean="0"/>
              <a:t>‹N°›</a:t>
            </a:fld>
            <a:endParaRPr lang="fr-FR"/>
          </a:p>
        </p:txBody>
      </p:sp>
    </p:spTree>
    <p:extLst>
      <p:ext uri="{BB962C8B-B14F-4D97-AF65-F5344CB8AC3E}">
        <p14:creationId xmlns:p14="http://schemas.microsoft.com/office/powerpoint/2010/main" val="8712767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085E47C-095D-DF14-F5AC-F7C22F6C95E8}"/>
              </a:ext>
            </a:extLst>
          </p:cNvPr>
          <p:cNvSpPr>
            <a:spLocks noGrp="1"/>
          </p:cNvSpPr>
          <p:nvPr>
            <p:ph type="subTitle" idx="1"/>
          </p:nvPr>
        </p:nvSpPr>
        <p:spPr>
          <a:xfrm>
            <a:off x="5476724" y="2748598"/>
            <a:ext cx="3048000" cy="1536019"/>
          </a:xfrm>
        </p:spPr>
        <p:txBody>
          <a:bodyPr>
            <a:normAutofit/>
          </a:bodyPr>
          <a:lstStyle/>
          <a:p>
            <a:r>
              <a:rPr lang="fr-FR" sz="1800" dirty="0"/>
              <a:t>Comment les PLU/PLUi peuvent créer les conditions favorables à la transition écologique et énergétique et au développement durable ?</a:t>
            </a:r>
          </a:p>
        </p:txBody>
      </p:sp>
      <p:pic>
        <p:nvPicPr>
          <p:cNvPr id="5" name="Image 4">
            <a:extLst>
              <a:ext uri="{FF2B5EF4-FFF2-40B4-BE49-F238E27FC236}">
                <a16:creationId xmlns:a16="http://schemas.microsoft.com/office/drawing/2014/main" id="{A4EDFB29-ACDC-9DA1-FFFF-CD96C7DF9C95}"/>
              </a:ext>
            </a:extLst>
          </p:cNvPr>
          <p:cNvPicPr>
            <a:picLocks noChangeAspect="1"/>
          </p:cNvPicPr>
          <p:nvPr/>
        </p:nvPicPr>
        <p:blipFill>
          <a:blip r:embed="rId2"/>
          <a:stretch>
            <a:fillRect/>
          </a:stretch>
        </p:blipFill>
        <p:spPr>
          <a:xfrm>
            <a:off x="619276" y="0"/>
            <a:ext cx="4857448" cy="6858000"/>
          </a:xfrm>
          <a:prstGeom prst="rect">
            <a:avLst/>
          </a:prstGeom>
        </p:spPr>
      </p:pic>
      <p:sp>
        <p:nvSpPr>
          <p:cNvPr id="2" name="ZoneTexte 1">
            <a:extLst>
              <a:ext uri="{FF2B5EF4-FFF2-40B4-BE49-F238E27FC236}">
                <a16:creationId xmlns:a16="http://schemas.microsoft.com/office/drawing/2014/main" id="{59003ACF-D1D2-8185-0D69-FAFED41D877E}"/>
              </a:ext>
            </a:extLst>
          </p:cNvPr>
          <p:cNvSpPr txBox="1"/>
          <p:nvPr/>
        </p:nvSpPr>
        <p:spPr>
          <a:xfrm>
            <a:off x="5368954" y="6388000"/>
            <a:ext cx="1218988" cy="276999"/>
          </a:xfrm>
          <a:prstGeom prst="rect">
            <a:avLst/>
          </a:prstGeom>
          <a:noFill/>
        </p:spPr>
        <p:txBody>
          <a:bodyPr wrap="none" rtlCol="0">
            <a:spAutoFit/>
          </a:bodyPr>
          <a:lstStyle/>
          <a:p>
            <a:r>
              <a:rPr lang="fr-FR" sz="1200" dirty="0"/>
              <a:t>Septembre 2023</a:t>
            </a:r>
          </a:p>
        </p:txBody>
      </p:sp>
      <p:sp>
        <p:nvSpPr>
          <p:cNvPr id="4" name="ZoneTexte 3">
            <a:extLst>
              <a:ext uri="{FF2B5EF4-FFF2-40B4-BE49-F238E27FC236}">
                <a16:creationId xmlns:a16="http://schemas.microsoft.com/office/drawing/2014/main" id="{BAD46FF2-43FE-E974-1C5C-7276A3125E0E}"/>
              </a:ext>
            </a:extLst>
          </p:cNvPr>
          <p:cNvSpPr txBox="1"/>
          <p:nvPr/>
        </p:nvSpPr>
        <p:spPr>
          <a:xfrm>
            <a:off x="5669280" y="5207726"/>
            <a:ext cx="2751909" cy="523220"/>
          </a:xfrm>
          <a:prstGeom prst="rect">
            <a:avLst/>
          </a:prstGeom>
          <a:noFill/>
        </p:spPr>
        <p:txBody>
          <a:bodyPr wrap="square" rtlCol="0">
            <a:spAutoFit/>
          </a:bodyPr>
          <a:lstStyle/>
          <a:p>
            <a:r>
              <a:rPr lang="fr-FR" sz="1400" dirty="0">
                <a:solidFill>
                  <a:srgbClr val="0000FF"/>
                </a:solidFill>
              </a:rPr>
              <a:t>Contact : outrequin.philippe@gmail.com</a:t>
            </a:r>
          </a:p>
        </p:txBody>
      </p:sp>
    </p:spTree>
    <p:extLst>
      <p:ext uri="{BB962C8B-B14F-4D97-AF65-F5344CB8AC3E}">
        <p14:creationId xmlns:p14="http://schemas.microsoft.com/office/powerpoint/2010/main" val="1434723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6DA73F-C913-E25F-B949-A408C5258E3C}"/>
              </a:ext>
            </a:extLst>
          </p:cNvPr>
          <p:cNvSpPr>
            <a:spLocks noGrp="1"/>
          </p:cNvSpPr>
          <p:nvPr>
            <p:ph type="title"/>
          </p:nvPr>
        </p:nvSpPr>
        <p:spPr>
          <a:xfrm>
            <a:off x="0" y="1"/>
            <a:ext cx="9144000" cy="809896"/>
          </a:xfrm>
          <a:solidFill>
            <a:schemeClr val="accent6">
              <a:lumMod val="20000"/>
              <a:lumOff val="80000"/>
            </a:schemeClr>
          </a:solidFill>
        </p:spPr>
        <p:txBody>
          <a:bodyPr>
            <a:normAutofit/>
          </a:bodyPr>
          <a:lstStyle/>
          <a:p>
            <a:pPr algn="ctr"/>
            <a:r>
              <a:rPr lang="fr-FR" sz="3200" dirty="0">
                <a:solidFill>
                  <a:schemeClr val="accent6">
                    <a:lumMod val="75000"/>
                  </a:schemeClr>
                </a:solidFill>
                <a:latin typeface="Arial Black" panose="020B0A04020102020204" pitchFamily="34" charset="0"/>
              </a:rPr>
              <a:t>Le PLU : un projet humain</a:t>
            </a:r>
          </a:p>
        </p:txBody>
      </p:sp>
      <p:sp>
        <p:nvSpPr>
          <p:cNvPr id="3" name="Espace réservé du contenu 2">
            <a:extLst>
              <a:ext uri="{FF2B5EF4-FFF2-40B4-BE49-F238E27FC236}">
                <a16:creationId xmlns:a16="http://schemas.microsoft.com/office/drawing/2014/main" id="{0A8792F7-0266-E95F-DE5B-FABEEF47296C}"/>
              </a:ext>
            </a:extLst>
          </p:cNvPr>
          <p:cNvSpPr>
            <a:spLocks noGrp="1"/>
          </p:cNvSpPr>
          <p:nvPr>
            <p:ph idx="1"/>
          </p:nvPr>
        </p:nvSpPr>
        <p:spPr>
          <a:xfrm>
            <a:off x="471896" y="945470"/>
            <a:ext cx="7886700" cy="4967060"/>
          </a:xfrm>
        </p:spPr>
        <p:txBody>
          <a:bodyPr>
            <a:normAutofit/>
          </a:bodyPr>
          <a:lstStyle/>
          <a:p>
            <a:r>
              <a:rPr lang="fr-FR" sz="1800" dirty="0"/>
              <a:t>Partager la vision des élus avec la population: la difficulté de chacun de se projeter sur une dizaine d’années et la confrontation avec les parties prenantes </a:t>
            </a:r>
          </a:p>
          <a:p>
            <a:r>
              <a:rPr lang="fr-FR" sz="1800" dirty="0"/>
              <a:t>Le PLU : un projet humain à travers un document technique</a:t>
            </a:r>
          </a:p>
          <a:p>
            <a:r>
              <a:rPr lang="fr-FR" sz="1800" dirty="0"/>
              <a:t>Au-delà du document technique, le PLU doit être « </a:t>
            </a:r>
            <a:r>
              <a:rPr lang="fr-FR" sz="1800" i="1" u="sng" dirty="0">
                <a:solidFill>
                  <a:srgbClr val="0000FF"/>
                </a:solidFill>
              </a:rPr>
              <a:t>le récit de la ville </a:t>
            </a:r>
            <a:r>
              <a:rPr lang="fr-FR" sz="1800" i="1" dirty="0">
                <a:solidFill>
                  <a:srgbClr val="0000FF"/>
                </a:solidFill>
              </a:rPr>
              <a:t>[qui] parviendra à reconstruire le lien avec la population qu’à partir du moment où il sera capable de parler d’autres choses que des questions d’intérêt général et acceptera de réintroduire la question de l’individu, de sa pratique, de ses modes de vie et de sa subjectivité </a:t>
            </a:r>
            <a:r>
              <a:rPr lang="fr-FR" sz="1800" dirty="0">
                <a:solidFill>
                  <a:srgbClr val="0000FF"/>
                </a:solidFill>
              </a:rPr>
              <a:t>»</a:t>
            </a:r>
            <a:r>
              <a:rPr lang="fr-FR" sz="1800" dirty="0"/>
              <a:t> (Vincent </a:t>
            </a:r>
            <a:r>
              <a:rPr lang="fr-FR" sz="1800" dirty="0" err="1"/>
              <a:t>Guillaudeux</a:t>
            </a:r>
            <a:r>
              <a:rPr lang="fr-FR" sz="1800" dirty="0"/>
              <a:t>)</a:t>
            </a:r>
          </a:p>
          <a:p>
            <a:r>
              <a:rPr lang="fr-FR" sz="1800" dirty="0"/>
              <a:t>« </a:t>
            </a:r>
            <a:r>
              <a:rPr lang="fr-FR" sz="1800" i="1" u="sng" dirty="0">
                <a:solidFill>
                  <a:srgbClr val="0000FF"/>
                </a:solidFill>
              </a:rPr>
              <a:t>Comment je vis là où je vis </a:t>
            </a:r>
            <a:r>
              <a:rPr lang="fr-FR" sz="1800" dirty="0"/>
              <a:t>» (J.Y. Chapuis)… induit une réflexion sur le mode d’habiter, essentiel pour la fabrique de la ville : questions d’identité, de lieux de vie et de consommation, des modes de déplacements, des services… </a:t>
            </a:r>
          </a:p>
        </p:txBody>
      </p:sp>
      <p:pic>
        <p:nvPicPr>
          <p:cNvPr id="5" name="Image 4">
            <a:extLst>
              <a:ext uri="{FF2B5EF4-FFF2-40B4-BE49-F238E27FC236}">
                <a16:creationId xmlns:a16="http://schemas.microsoft.com/office/drawing/2014/main" id="{08142131-2EFC-21D3-2B81-B4B08F086A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9431" y="4722471"/>
            <a:ext cx="2845917" cy="2135528"/>
          </a:xfrm>
          <a:prstGeom prst="rect">
            <a:avLst/>
          </a:prstGeom>
          <a:noFill/>
        </p:spPr>
      </p:pic>
    </p:spTree>
    <p:extLst>
      <p:ext uri="{BB962C8B-B14F-4D97-AF65-F5344CB8AC3E}">
        <p14:creationId xmlns:p14="http://schemas.microsoft.com/office/powerpoint/2010/main" val="936085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6DA73F-C913-E25F-B949-A408C5258E3C}"/>
              </a:ext>
            </a:extLst>
          </p:cNvPr>
          <p:cNvSpPr>
            <a:spLocks noGrp="1"/>
          </p:cNvSpPr>
          <p:nvPr>
            <p:ph type="title"/>
          </p:nvPr>
        </p:nvSpPr>
        <p:spPr>
          <a:xfrm>
            <a:off x="0" y="1"/>
            <a:ext cx="9144000" cy="809896"/>
          </a:xfrm>
          <a:solidFill>
            <a:schemeClr val="accent6">
              <a:lumMod val="20000"/>
              <a:lumOff val="80000"/>
            </a:schemeClr>
          </a:solidFill>
        </p:spPr>
        <p:txBody>
          <a:bodyPr>
            <a:normAutofit/>
          </a:bodyPr>
          <a:lstStyle/>
          <a:p>
            <a:pPr algn="ctr"/>
            <a:r>
              <a:rPr lang="fr-FR" sz="3200" dirty="0">
                <a:solidFill>
                  <a:schemeClr val="accent6">
                    <a:lumMod val="75000"/>
                  </a:schemeClr>
                </a:solidFill>
                <a:latin typeface="Arial Black" panose="020B0A04020102020204" pitchFamily="34" charset="0"/>
              </a:rPr>
              <a:t>Les auteurs</a:t>
            </a:r>
          </a:p>
        </p:txBody>
      </p:sp>
      <p:sp>
        <p:nvSpPr>
          <p:cNvPr id="3" name="Espace réservé du contenu 2">
            <a:extLst>
              <a:ext uri="{FF2B5EF4-FFF2-40B4-BE49-F238E27FC236}">
                <a16:creationId xmlns:a16="http://schemas.microsoft.com/office/drawing/2014/main" id="{0A8792F7-0266-E95F-DE5B-FABEEF47296C}"/>
              </a:ext>
            </a:extLst>
          </p:cNvPr>
          <p:cNvSpPr>
            <a:spLocks noGrp="1"/>
          </p:cNvSpPr>
          <p:nvPr>
            <p:ph idx="1"/>
          </p:nvPr>
        </p:nvSpPr>
        <p:spPr>
          <a:xfrm>
            <a:off x="226503" y="939567"/>
            <a:ext cx="5108895" cy="5821960"/>
          </a:xfrm>
        </p:spPr>
        <p:txBody>
          <a:bodyPr>
            <a:normAutofit fontScale="55000" lnSpcReduction="20000"/>
          </a:bodyPr>
          <a:lstStyle/>
          <a:p>
            <a:pPr>
              <a:lnSpc>
                <a:spcPct val="120000"/>
              </a:lnSpc>
              <a:spcBef>
                <a:spcPts val="600"/>
              </a:spcBef>
              <a:spcAft>
                <a:spcPts val="600"/>
              </a:spcAft>
            </a:pPr>
            <a:r>
              <a:rPr lang="fr-FR" b="1" dirty="0">
                <a:solidFill>
                  <a:schemeClr val="accent6">
                    <a:lumMod val="75000"/>
                  </a:schemeClr>
                </a:solidFill>
              </a:rPr>
              <a:t>Catherine Charlot-</a:t>
            </a:r>
            <a:r>
              <a:rPr lang="fr-FR" b="1" dirty="0" err="1">
                <a:solidFill>
                  <a:schemeClr val="accent6">
                    <a:lumMod val="75000"/>
                  </a:schemeClr>
                </a:solidFill>
              </a:rPr>
              <a:t>Valdieu</a:t>
            </a:r>
            <a:r>
              <a:rPr lang="fr-FR" b="1" dirty="0">
                <a:solidFill>
                  <a:schemeClr val="accent6">
                    <a:lumMod val="75000"/>
                  </a:schemeClr>
                </a:solidFill>
              </a:rPr>
              <a:t> et Philippe </a:t>
            </a:r>
            <a:r>
              <a:rPr lang="fr-FR" b="1" dirty="0" err="1">
                <a:solidFill>
                  <a:schemeClr val="accent6">
                    <a:lumMod val="75000"/>
                  </a:schemeClr>
                </a:solidFill>
              </a:rPr>
              <a:t>Outrequin</a:t>
            </a:r>
            <a:r>
              <a:rPr lang="fr-FR" b="1" dirty="0">
                <a:solidFill>
                  <a:schemeClr val="accent6">
                    <a:lumMod val="75000"/>
                  </a:schemeClr>
                </a:solidFill>
              </a:rPr>
              <a:t> </a:t>
            </a:r>
            <a:r>
              <a:rPr lang="fr-FR" dirty="0"/>
              <a:t>sont tous deux économistes, avec une spécialisation plus marquée pour les bâtiments, l’énergie et les quartiers durables.</a:t>
            </a:r>
          </a:p>
          <a:p>
            <a:pPr>
              <a:lnSpc>
                <a:spcPct val="120000"/>
              </a:lnSpc>
              <a:spcBef>
                <a:spcPts val="600"/>
              </a:spcBef>
              <a:spcAft>
                <a:spcPts val="600"/>
              </a:spcAft>
            </a:pPr>
            <a:r>
              <a:rPr lang="fr-FR" dirty="0"/>
              <a:t>Après avoir conduit des recherches dans des structures différentes (CNRS et CSTB), ils ont décidé il y a plus de 20 ans de travailler ensemble comme consultants pour favoriser la mise en œuvre de stratégies et d’actions de développement durable à l’échelle des territoires, des villes et des quartiers. </a:t>
            </a:r>
          </a:p>
          <a:p>
            <a:pPr>
              <a:lnSpc>
                <a:spcPct val="120000"/>
              </a:lnSpc>
              <a:spcBef>
                <a:spcPts val="600"/>
              </a:spcBef>
              <a:spcAft>
                <a:spcPts val="600"/>
              </a:spcAft>
            </a:pPr>
            <a:r>
              <a:rPr lang="fr-FR" dirty="0"/>
              <a:t>Ils ont été parmi les premiers, dès 2001, suite à la Loi SRU, à chercher à intégrer la qualité environnementale et le développement durable dans les PLU, élaborant des PADD, participant à l’élaboration de PLU, animant des groupes de travail ou des formations sur ce sujet.</a:t>
            </a:r>
          </a:p>
          <a:p>
            <a:pPr>
              <a:lnSpc>
                <a:spcPct val="120000"/>
              </a:lnSpc>
              <a:spcBef>
                <a:spcPts val="600"/>
              </a:spcBef>
              <a:spcAft>
                <a:spcPts val="600"/>
              </a:spcAft>
            </a:pPr>
            <a:r>
              <a:rPr lang="fr-FR" dirty="0"/>
              <a:t>Les deux auteurs ont coordonné des projets de recherche européens et de nombreuses publications scientifiques ; ils ont publié ensemble plus d’une quinzaine d’ouvrages, notamment aux Editions du Moniteur : </a:t>
            </a:r>
            <a:r>
              <a:rPr lang="fr-FR" i="1" dirty="0">
                <a:solidFill>
                  <a:schemeClr val="accent6">
                    <a:lumMod val="75000"/>
                  </a:schemeClr>
                </a:solidFill>
              </a:rPr>
              <a:t>Maisons individuelles passives </a:t>
            </a:r>
            <a:r>
              <a:rPr lang="fr-FR" dirty="0"/>
              <a:t>(2019), </a:t>
            </a:r>
            <a:r>
              <a:rPr lang="fr-FR" i="1" dirty="0">
                <a:solidFill>
                  <a:schemeClr val="accent6">
                    <a:lumMod val="75000"/>
                  </a:schemeClr>
                </a:solidFill>
              </a:rPr>
              <a:t>Mener un projet de construction ou d’aménagement en coût global </a:t>
            </a:r>
            <a:r>
              <a:rPr lang="fr-FR" dirty="0"/>
              <a:t>(2018), </a:t>
            </a:r>
            <a:r>
              <a:rPr lang="fr-FR" i="1" dirty="0">
                <a:solidFill>
                  <a:schemeClr val="accent6">
                    <a:lumMod val="75000"/>
                  </a:schemeClr>
                </a:solidFill>
              </a:rPr>
              <a:t>Réhabilitation énergétique des logements </a:t>
            </a:r>
            <a:r>
              <a:rPr lang="fr-FR" dirty="0"/>
              <a:t>(2018), </a:t>
            </a:r>
            <a:r>
              <a:rPr lang="fr-FR" i="1" dirty="0">
                <a:solidFill>
                  <a:schemeClr val="accent6">
                    <a:lumMod val="75000"/>
                  </a:schemeClr>
                </a:solidFill>
              </a:rPr>
              <a:t>Bâtiments passifs tertiaires </a:t>
            </a:r>
            <a:r>
              <a:rPr lang="fr-FR" dirty="0"/>
              <a:t>(2017), </a:t>
            </a:r>
            <a:r>
              <a:rPr lang="fr-FR" i="1" dirty="0">
                <a:solidFill>
                  <a:schemeClr val="accent6">
                    <a:lumMod val="75000"/>
                  </a:schemeClr>
                </a:solidFill>
              </a:rPr>
              <a:t>Nouvelles architectures écologiques </a:t>
            </a:r>
            <a:r>
              <a:rPr lang="fr-FR" dirty="0"/>
              <a:t>(2016), </a:t>
            </a:r>
            <a:r>
              <a:rPr lang="fr-FR" i="1" dirty="0">
                <a:solidFill>
                  <a:schemeClr val="accent6">
                    <a:lumMod val="75000"/>
                  </a:schemeClr>
                </a:solidFill>
              </a:rPr>
              <a:t>Concevoir et évaluer un projet d’écoquartier </a:t>
            </a:r>
            <a:r>
              <a:rPr lang="fr-FR" dirty="0"/>
              <a:t>(2012).</a:t>
            </a:r>
          </a:p>
        </p:txBody>
      </p:sp>
      <p:pic>
        <p:nvPicPr>
          <p:cNvPr id="4" name="Image 3">
            <a:extLst>
              <a:ext uri="{FF2B5EF4-FFF2-40B4-BE49-F238E27FC236}">
                <a16:creationId xmlns:a16="http://schemas.microsoft.com/office/drawing/2014/main" id="{1217E3A9-74FB-CCD6-6566-26F8212571CA}"/>
              </a:ext>
            </a:extLst>
          </p:cNvPr>
          <p:cNvPicPr>
            <a:picLocks noChangeAspect="1"/>
          </p:cNvPicPr>
          <p:nvPr/>
        </p:nvPicPr>
        <p:blipFill>
          <a:blip r:embed="rId2"/>
          <a:stretch>
            <a:fillRect/>
          </a:stretch>
        </p:blipFill>
        <p:spPr>
          <a:xfrm>
            <a:off x="5335398" y="1163773"/>
            <a:ext cx="3808602" cy="5059783"/>
          </a:xfrm>
          <a:prstGeom prst="rect">
            <a:avLst/>
          </a:prstGeom>
        </p:spPr>
      </p:pic>
    </p:spTree>
    <p:extLst>
      <p:ext uri="{BB962C8B-B14F-4D97-AF65-F5344CB8AC3E}">
        <p14:creationId xmlns:p14="http://schemas.microsoft.com/office/powerpoint/2010/main" val="3508056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085E47C-095D-DF14-F5AC-F7C22F6C95E8}"/>
              </a:ext>
            </a:extLst>
          </p:cNvPr>
          <p:cNvSpPr>
            <a:spLocks noGrp="1"/>
          </p:cNvSpPr>
          <p:nvPr>
            <p:ph type="subTitle" idx="1"/>
          </p:nvPr>
        </p:nvSpPr>
        <p:spPr>
          <a:xfrm>
            <a:off x="6122676" y="1966216"/>
            <a:ext cx="2006256" cy="1227784"/>
          </a:xfrm>
        </p:spPr>
        <p:txBody>
          <a:bodyPr>
            <a:normAutofit/>
          </a:bodyPr>
          <a:lstStyle/>
          <a:p>
            <a:r>
              <a:rPr lang="fr-FR" sz="1800" dirty="0"/>
              <a:t>Merci </a:t>
            </a:r>
          </a:p>
          <a:p>
            <a:r>
              <a:rPr lang="fr-FR" sz="1800" dirty="0"/>
              <a:t>pour votre </a:t>
            </a:r>
          </a:p>
          <a:p>
            <a:r>
              <a:rPr lang="fr-FR" sz="1800" dirty="0"/>
              <a:t>attention</a:t>
            </a:r>
          </a:p>
        </p:txBody>
      </p:sp>
      <p:pic>
        <p:nvPicPr>
          <p:cNvPr id="5" name="Image 4">
            <a:extLst>
              <a:ext uri="{FF2B5EF4-FFF2-40B4-BE49-F238E27FC236}">
                <a16:creationId xmlns:a16="http://schemas.microsoft.com/office/drawing/2014/main" id="{A4EDFB29-ACDC-9DA1-FFFF-CD96C7DF9C95}"/>
              </a:ext>
            </a:extLst>
          </p:cNvPr>
          <p:cNvPicPr>
            <a:picLocks noChangeAspect="1"/>
          </p:cNvPicPr>
          <p:nvPr/>
        </p:nvPicPr>
        <p:blipFill>
          <a:blip r:embed="rId2"/>
          <a:stretch>
            <a:fillRect/>
          </a:stretch>
        </p:blipFill>
        <p:spPr>
          <a:xfrm>
            <a:off x="592601" y="0"/>
            <a:ext cx="4857448" cy="6858000"/>
          </a:xfrm>
          <a:prstGeom prst="rect">
            <a:avLst/>
          </a:prstGeom>
        </p:spPr>
      </p:pic>
      <p:sp>
        <p:nvSpPr>
          <p:cNvPr id="2" name="ZoneTexte 1">
            <a:extLst>
              <a:ext uri="{FF2B5EF4-FFF2-40B4-BE49-F238E27FC236}">
                <a16:creationId xmlns:a16="http://schemas.microsoft.com/office/drawing/2014/main" id="{59003ACF-D1D2-8185-0D69-FAFED41D877E}"/>
              </a:ext>
            </a:extLst>
          </p:cNvPr>
          <p:cNvSpPr txBox="1"/>
          <p:nvPr/>
        </p:nvSpPr>
        <p:spPr>
          <a:xfrm>
            <a:off x="5368954" y="6388000"/>
            <a:ext cx="965521" cy="276999"/>
          </a:xfrm>
          <a:prstGeom prst="rect">
            <a:avLst/>
          </a:prstGeom>
          <a:noFill/>
        </p:spPr>
        <p:txBody>
          <a:bodyPr wrap="none" rtlCol="0">
            <a:spAutoFit/>
          </a:bodyPr>
          <a:lstStyle/>
          <a:p>
            <a:r>
              <a:rPr lang="fr-FR" sz="1200" dirty="0"/>
              <a:t>Février 2024</a:t>
            </a:r>
          </a:p>
        </p:txBody>
      </p:sp>
      <p:sp>
        <p:nvSpPr>
          <p:cNvPr id="4" name="ZoneTexte 3">
            <a:extLst>
              <a:ext uri="{FF2B5EF4-FFF2-40B4-BE49-F238E27FC236}">
                <a16:creationId xmlns:a16="http://schemas.microsoft.com/office/drawing/2014/main" id="{BAD46FF2-43FE-E974-1C5C-7276A3125E0E}"/>
              </a:ext>
            </a:extLst>
          </p:cNvPr>
          <p:cNvSpPr txBox="1"/>
          <p:nvPr/>
        </p:nvSpPr>
        <p:spPr>
          <a:xfrm>
            <a:off x="5669280" y="5207726"/>
            <a:ext cx="2751909" cy="523220"/>
          </a:xfrm>
          <a:prstGeom prst="rect">
            <a:avLst/>
          </a:prstGeom>
          <a:noFill/>
        </p:spPr>
        <p:txBody>
          <a:bodyPr wrap="square" rtlCol="0">
            <a:spAutoFit/>
          </a:bodyPr>
          <a:lstStyle/>
          <a:p>
            <a:r>
              <a:rPr lang="fr-FR" sz="1400" dirty="0">
                <a:solidFill>
                  <a:srgbClr val="0000FF"/>
                </a:solidFill>
              </a:rPr>
              <a:t>Contact : outrequin.philippe@gmail.com</a:t>
            </a:r>
          </a:p>
        </p:txBody>
      </p:sp>
    </p:spTree>
    <p:extLst>
      <p:ext uri="{BB962C8B-B14F-4D97-AF65-F5344CB8AC3E}">
        <p14:creationId xmlns:p14="http://schemas.microsoft.com/office/powerpoint/2010/main" val="191254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6DA73F-C913-E25F-B949-A408C5258E3C}"/>
              </a:ext>
            </a:extLst>
          </p:cNvPr>
          <p:cNvSpPr>
            <a:spLocks noGrp="1"/>
          </p:cNvSpPr>
          <p:nvPr>
            <p:ph type="title"/>
          </p:nvPr>
        </p:nvSpPr>
        <p:spPr>
          <a:xfrm>
            <a:off x="0" y="1"/>
            <a:ext cx="6209212" cy="809896"/>
          </a:xfrm>
          <a:solidFill>
            <a:schemeClr val="accent6">
              <a:lumMod val="20000"/>
              <a:lumOff val="80000"/>
            </a:schemeClr>
          </a:solidFill>
        </p:spPr>
        <p:txBody>
          <a:bodyPr>
            <a:normAutofit/>
          </a:bodyPr>
          <a:lstStyle/>
          <a:p>
            <a:pPr algn="ctr"/>
            <a:r>
              <a:rPr lang="fr-FR" sz="3200" dirty="0">
                <a:solidFill>
                  <a:schemeClr val="accent6">
                    <a:lumMod val="75000"/>
                  </a:schemeClr>
                </a:solidFill>
                <a:latin typeface="Arial Black" panose="020B0A04020102020204" pitchFamily="34" charset="0"/>
              </a:rPr>
              <a:t>Objectifs de l’ouvrage </a:t>
            </a:r>
          </a:p>
        </p:txBody>
      </p:sp>
      <p:sp>
        <p:nvSpPr>
          <p:cNvPr id="3" name="Espace réservé du contenu 2">
            <a:extLst>
              <a:ext uri="{FF2B5EF4-FFF2-40B4-BE49-F238E27FC236}">
                <a16:creationId xmlns:a16="http://schemas.microsoft.com/office/drawing/2014/main" id="{0A8792F7-0266-E95F-DE5B-FABEEF47296C}"/>
              </a:ext>
            </a:extLst>
          </p:cNvPr>
          <p:cNvSpPr>
            <a:spLocks noGrp="1"/>
          </p:cNvSpPr>
          <p:nvPr>
            <p:ph idx="1"/>
          </p:nvPr>
        </p:nvSpPr>
        <p:spPr>
          <a:xfrm>
            <a:off x="85973" y="1392114"/>
            <a:ext cx="5854112" cy="4967060"/>
          </a:xfrm>
        </p:spPr>
        <p:txBody>
          <a:bodyPr>
            <a:normAutofit lnSpcReduction="10000"/>
          </a:bodyPr>
          <a:lstStyle/>
          <a:p>
            <a:r>
              <a:rPr lang="fr-FR" sz="2000" dirty="0"/>
              <a:t>Montrer (extraits et exemples de PLU) les réponses apportées par les collectivités locales à ces enjeux de développement durable</a:t>
            </a:r>
          </a:p>
          <a:p>
            <a:r>
              <a:rPr lang="fr-FR" sz="2000" dirty="0"/>
              <a:t>Réponses concrètes et opposables écrites dans les OAP et les règlements</a:t>
            </a:r>
          </a:p>
          <a:p>
            <a:r>
              <a:rPr lang="fr-FR" sz="2000" dirty="0"/>
              <a:t>Analyse de près de 200 PLU et 76 PLU/PLUi cités</a:t>
            </a:r>
          </a:p>
          <a:p>
            <a:r>
              <a:rPr lang="fr-FR" sz="2000" dirty="0"/>
              <a:t>Ne dit pas comment faire un PLU pour un territoire durable mais dit comment les collectivités locales traduisent ces enjeux dans leur document d’urbanisme</a:t>
            </a:r>
          </a:p>
          <a:p>
            <a:r>
              <a:rPr lang="fr-FR" sz="2000" dirty="0"/>
              <a:t>Pour chaque objectif : des fiches opérationnelles expliquent pourquoi, indiquent le cadre réglementaire et présentent des bonnes pratiques </a:t>
            </a:r>
          </a:p>
          <a:p>
            <a:r>
              <a:rPr lang="fr-FR" sz="2000" dirty="0"/>
              <a:t>Un livre</a:t>
            </a:r>
            <a:r>
              <a:rPr lang="fr-FR" sz="2000" dirty="0">
                <a:solidFill>
                  <a:schemeClr val="accent6">
                    <a:lumMod val="75000"/>
                  </a:schemeClr>
                </a:solidFill>
              </a:rPr>
              <a:t> </a:t>
            </a:r>
            <a:r>
              <a:rPr lang="fr-FR" sz="2000" dirty="0"/>
              <a:t>– ressource destiné à être feuilleté pour rassurer les décideurs : ailleurs aussi, des initiatives innovantes ont été prises et sont possibles. </a:t>
            </a:r>
          </a:p>
        </p:txBody>
      </p:sp>
      <p:pic>
        <p:nvPicPr>
          <p:cNvPr id="4" name="Image 3">
            <a:extLst>
              <a:ext uri="{FF2B5EF4-FFF2-40B4-BE49-F238E27FC236}">
                <a16:creationId xmlns:a16="http://schemas.microsoft.com/office/drawing/2014/main" id="{94E3C44B-E9CA-CD62-DC40-7BB5DE4DBE88}"/>
              </a:ext>
            </a:extLst>
          </p:cNvPr>
          <p:cNvPicPr>
            <a:picLocks noChangeAspect="1"/>
          </p:cNvPicPr>
          <p:nvPr/>
        </p:nvPicPr>
        <p:blipFill>
          <a:blip r:embed="rId2"/>
          <a:stretch>
            <a:fillRect/>
          </a:stretch>
        </p:blipFill>
        <p:spPr>
          <a:xfrm>
            <a:off x="6209212" y="122480"/>
            <a:ext cx="2848815" cy="6613039"/>
          </a:xfrm>
          <a:prstGeom prst="rect">
            <a:avLst/>
          </a:prstGeom>
        </p:spPr>
      </p:pic>
      <p:cxnSp>
        <p:nvCxnSpPr>
          <p:cNvPr id="6" name="Connecteur droit avec flèche 5">
            <a:extLst>
              <a:ext uri="{FF2B5EF4-FFF2-40B4-BE49-F238E27FC236}">
                <a16:creationId xmlns:a16="http://schemas.microsoft.com/office/drawing/2014/main" id="{7591ADE4-1004-7F81-69B4-12485DB5DFD4}"/>
              </a:ext>
            </a:extLst>
          </p:cNvPr>
          <p:cNvCxnSpPr>
            <a:cxnSpLocks/>
          </p:cNvCxnSpPr>
          <p:nvPr/>
        </p:nvCxnSpPr>
        <p:spPr>
          <a:xfrm>
            <a:off x="5612235" y="3179428"/>
            <a:ext cx="48656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5210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6DA73F-C913-E25F-B949-A408C5258E3C}"/>
              </a:ext>
            </a:extLst>
          </p:cNvPr>
          <p:cNvSpPr>
            <a:spLocks noGrp="1"/>
          </p:cNvSpPr>
          <p:nvPr>
            <p:ph type="title"/>
          </p:nvPr>
        </p:nvSpPr>
        <p:spPr>
          <a:xfrm>
            <a:off x="0" y="1"/>
            <a:ext cx="9144000" cy="809896"/>
          </a:xfrm>
          <a:solidFill>
            <a:schemeClr val="accent6">
              <a:lumMod val="20000"/>
              <a:lumOff val="80000"/>
            </a:schemeClr>
          </a:solidFill>
        </p:spPr>
        <p:txBody>
          <a:bodyPr>
            <a:normAutofit/>
          </a:bodyPr>
          <a:lstStyle/>
          <a:p>
            <a:pPr algn="ctr"/>
            <a:r>
              <a:rPr lang="fr-FR" sz="3200" dirty="0">
                <a:solidFill>
                  <a:schemeClr val="accent6">
                    <a:lumMod val="75000"/>
                  </a:schemeClr>
                </a:solidFill>
                <a:latin typeface="Arial Black" panose="020B0A04020102020204" pitchFamily="34" charset="0"/>
              </a:rPr>
              <a:t>Les multiples enjeux du  territoire</a:t>
            </a:r>
          </a:p>
        </p:txBody>
      </p:sp>
      <p:sp>
        <p:nvSpPr>
          <p:cNvPr id="3" name="Espace réservé du contenu 2">
            <a:extLst>
              <a:ext uri="{FF2B5EF4-FFF2-40B4-BE49-F238E27FC236}">
                <a16:creationId xmlns:a16="http://schemas.microsoft.com/office/drawing/2014/main" id="{0A8792F7-0266-E95F-DE5B-FABEEF47296C}"/>
              </a:ext>
            </a:extLst>
          </p:cNvPr>
          <p:cNvSpPr>
            <a:spLocks noGrp="1"/>
          </p:cNvSpPr>
          <p:nvPr>
            <p:ph idx="1"/>
          </p:nvPr>
        </p:nvSpPr>
        <p:spPr>
          <a:xfrm>
            <a:off x="628650" y="1163774"/>
            <a:ext cx="7886700" cy="4967060"/>
          </a:xfrm>
        </p:spPr>
        <p:txBody>
          <a:bodyPr>
            <a:normAutofit/>
          </a:bodyPr>
          <a:lstStyle/>
          <a:p>
            <a:pPr marL="0" indent="0" algn="just">
              <a:lnSpc>
                <a:spcPct val="100000"/>
              </a:lnSpc>
              <a:spcBef>
                <a:spcPts val="0"/>
              </a:spcBef>
              <a:spcAft>
                <a:spcPts val="600"/>
              </a:spcAft>
              <a:buNone/>
            </a:pPr>
            <a:r>
              <a:rPr lang="fr-FR" sz="2000" dirty="0"/>
              <a:t>Les territoires sont soumis à une multitude de contraintes : changement climatique, économie d’espace, emploi, pouvoir d’achat, finances publiques locales…</a:t>
            </a:r>
          </a:p>
          <a:p>
            <a:pPr marL="0" indent="0" algn="just">
              <a:lnSpc>
                <a:spcPct val="100000"/>
              </a:lnSpc>
              <a:spcBef>
                <a:spcPts val="0"/>
              </a:spcBef>
              <a:spcAft>
                <a:spcPts val="600"/>
              </a:spcAft>
              <a:buNone/>
            </a:pPr>
            <a:r>
              <a:rPr lang="fr-FR" sz="2400" dirty="0"/>
              <a:t>Deux modèles qui s’opposent dans l’espace médiatique et politique</a:t>
            </a:r>
            <a:endParaRPr lang="fr-FR" sz="2400" dirty="0">
              <a:highlight>
                <a:srgbClr val="FFFF00"/>
              </a:highlight>
            </a:endParaRPr>
          </a:p>
          <a:p>
            <a:pPr algn="just">
              <a:lnSpc>
                <a:spcPct val="100000"/>
              </a:lnSpc>
              <a:spcBef>
                <a:spcPts val="0"/>
              </a:spcBef>
              <a:spcAft>
                <a:spcPts val="600"/>
              </a:spcAft>
            </a:pPr>
            <a:r>
              <a:rPr lang="fr-FR" sz="2000" dirty="0"/>
              <a:t>Décroissance : réduction de la consommation du fait de normes et de prescriptions de plus en plus fortes : « écologie punitive » ou mode de vie frugal, la fin du modèle social français ?</a:t>
            </a:r>
          </a:p>
          <a:p>
            <a:pPr algn="just">
              <a:lnSpc>
                <a:spcPct val="100000"/>
              </a:lnSpc>
              <a:spcBef>
                <a:spcPts val="0"/>
              </a:spcBef>
              <a:spcAft>
                <a:spcPts val="600"/>
              </a:spcAft>
            </a:pPr>
            <a:r>
              <a:rPr lang="fr-FR" sz="2000" dirty="0"/>
              <a:t>Croissance verte : investir et développer la R&amp;D pour de nouveaux modes de production et de consommation. Impacts à court terme sur la consommation (inflation, besoin accru de financement) </a:t>
            </a:r>
            <a:r>
              <a:rPr lang="fr-FR" sz="2000" dirty="0">
                <a:sym typeface="Wingdings" panose="05000000000000000000" pitchFamily="2" charset="2"/>
              </a:rPr>
              <a:t> vers une nouvelle croissance et de nouvelles règles de financement du modèle social, une sobriété choisie et non contrainte, des besoins d’investissement, des emplois nouveaux </a:t>
            </a:r>
            <a:endParaRPr lang="fr-FR" sz="2000" dirty="0">
              <a:highlight>
                <a:srgbClr val="FFFF00"/>
              </a:highlight>
              <a:sym typeface="Wingdings" panose="05000000000000000000" pitchFamily="2" charset="2"/>
            </a:endParaRPr>
          </a:p>
          <a:p>
            <a:endParaRPr lang="fr-FR" sz="2400" b="1" dirty="0">
              <a:solidFill>
                <a:schemeClr val="accent6">
                  <a:lumMod val="75000"/>
                </a:schemeClr>
              </a:solidFill>
            </a:endParaRPr>
          </a:p>
        </p:txBody>
      </p:sp>
    </p:spTree>
    <p:extLst>
      <p:ext uri="{BB962C8B-B14F-4D97-AF65-F5344CB8AC3E}">
        <p14:creationId xmlns:p14="http://schemas.microsoft.com/office/powerpoint/2010/main" val="162304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D3ACE-26DA-01E9-C805-FD24FB1A5A5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C87FA83-0FC4-99B8-AE57-996270E79AD6}"/>
              </a:ext>
            </a:extLst>
          </p:cNvPr>
          <p:cNvSpPr>
            <a:spLocks noGrp="1"/>
          </p:cNvSpPr>
          <p:nvPr>
            <p:ph type="title"/>
          </p:nvPr>
        </p:nvSpPr>
        <p:spPr>
          <a:xfrm>
            <a:off x="0" y="1"/>
            <a:ext cx="9144000" cy="809896"/>
          </a:xfrm>
          <a:solidFill>
            <a:schemeClr val="accent6">
              <a:lumMod val="20000"/>
              <a:lumOff val="80000"/>
            </a:schemeClr>
          </a:solidFill>
        </p:spPr>
        <p:txBody>
          <a:bodyPr>
            <a:normAutofit/>
          </a:bodyPr>
          <a:lstStyle/>
          <a:p>
            <a:pPr algn="ctr"/>
            <a:r>
              <a:rPr lang="fr-FR" sz="3200" dirty="0">
                <a:solidFill>
                  <a:schemeClr val="accent6">
                    <a:lumMod val="75000"/>
                  </a:schemeClr>
                </a:solidFill>
                <a:latin typeface="Arial Black" panose="020B0A04020102020204" pitchFamily="34" charset="0"/>
              </a:rPr>
              <a:t>Les PLU/PLUi</a:t>
            </a:r>
          </a:p>
        </p:txBody>
      </p:sp>
      <p:sp>
        <p:nvSpPr>
          <p:cNvPr id="3" name="Espace réservé du contenu 2">
            <a:extLst>
              <a:ext uri="{FF2B5EF4-FFF2-40B4-BE49-F238E27FC236}">
                <a16:creationId xmlns:a16="http://schemas.microsoft.com/office/drawing/2014/main" id="{3FA3066F-A4E7-77FC-619F-836A928375B3}"/>
              </a:ext>
            </a:extLst>
          </p:cNvPr>
          <p:cNvSpPr>
            <a:spLocks noGrp="1"/>
          </p:cNvSpPr>
          <p:nvPr>
            <p:ph idx="1"/>
          </p:nvPr>
        </p:nvSpPr>
        <p:spPr>
          <a:xfrm>
            <a:off x="628650" y="1163774"/>
            <a:ext cx="7886700" cy="4967060"/>
          </a:xfrm>
        </p:spPr>
        <p:txBody>
          <a:bodyPr>
            <a:normAutofit/>
          </a:bodyPr>
          <a:lstStyle/>
          <a:p>
            <a:pPr algn="just">
              <a:lnSpc>
                <a:spcPct val="120000"/>
              </a:lnSpc>
              <a:spcBef>
                <a:spcPts val="0"/>
              </a:spcBef>
              <a:spcAft>
                <a:spcPts val="600"/>
              </a:spcAft>
            </a:pPr>
            <a:r>
              <a:rPr lang="fr-FR" sz="2400" b="1" dirty="0"/>
              <a:t>Une multitude d’objectifs contradictoires :</a:t>
            </a:r>
          </a:p>
          <a:p>
            <a:pPr lvl="1" algn="just">
              <a:lnSpc>
                <a:spcPct val="120000"/>
              </a:lnSpc>
              <a:spcBef>
                <a:spcPts val="0"/>
              </a:spcBef>
              <a:spcAft>
                <a:spcPts val="600"/>
              </a:spcAft>
            </a:pPr>
            <a:r>
              <a:rPr lang="fr-FR" sz="2000" dirty="0"/>
              <a:t>Limiter l’artificialisation des sols vs besoin de logement, de création d’activité et réindustrialisation (manque 113 000 ha d’ici 2030)</a:t>
            </a:r>
          </a:p>
          <a:p>
            <a:pPr lvl="1" algn="just">
              <a:lnSpc>
                <a:spcPct val="120000"/>
              </a:lnSpc>
              <a:spcBef>
                <a:spcPts val="0"/>
              </a:spcBef>
              <a:spcAft>
                <a:spcPts val="600"/>
              </a:spcAft>
            </a:pPr>
            <a:r>
              <a:rPr lang="fr-FR" sz="2000" dirty="0"/>
              <a:t>Réduire les émissions de carbone vs réduire les consommations et dépenses énergétiques</a:t>
            </a:r>
            <a:endParaRPr lang="fr-FR" sz="2000" dirty="0">
              <a:highlight>
                <a:srgbClr val="FFFF00"/>
              </a:highlight>
            </a:endParaRPr>
          </a:p>
          <a:p>
            <a:pPr lvl="1" algn="just">
              <a:lnSpc>
                <a:spcPct val="120000"/>
              </a:lnSpc>
              <a:spcBef>
                <a:spcPts val="0"/>
              </a:spcBef>
              <a:spcAft>
                <a:spcPts val="600"/>
              </a:spcAft>
            </a:pPr>
            <a:r>
              <a:rPr lang="fr-FR" sz="2000" dirty="0"/>
              <a:t>S’adapter au changement climatique vs des règles d’urbanisme et de construction plus conservatrices </a:t>
            </a:r>
          </a:p>
          <a:p>
            <a:pPr lvl="1" algn="just">
              <a:lnSpc>
                <a:spcPct val="120000"/>
              </a:lnSpc>
              <a:spcBef>
                <a:spcPts val="0"/>
              </a:spcBef>
              <a:spcAft>
                <a:spcPts val="600"/>
              </a:spcAft>
            </a:pPr>
            <a:r>
              <a:rPr lang="fr-FR" sz="2000" dirty="0"/>
              <a:t>Faire une ville pour tous vs ville faite pour et par les hommes</a:t>
            </a:r>
          </a:p>
          <a:p>
            <a:pPr lvl="1" algn="just">
              <a:lnSpc>
                <a:spcPct val="120000"/>
              </a:lnSpc>
              <a:spcBef>
                <a:spcPts val="0"/>
              </a:spcBef>
              <a:spcAft>
                <a:spcPts val="600"/>
              </a:spcAft>
            </a:pPr>
            <a:r>
              <a:rPr lang="fr-FR" sz="2000" dirty="0"/>
              <a:t>Ville centrifuge vs ville archipel</a:t>
            </a:r>
          </a:p>
          <a:p>
            <a:pPr lvl="1" algn="just">
              <a:lnSpc>
                <a:spcPct val="120000"/>
              </a:lnSpc>
              <a:spcBef>
                <a:spcPts val="0"/>
              </a:spcBef>
              <a:spcAft>
                <a:spcPts val="600"/>
              </a:spcAft>
            </a:pPr>
            <a:r>
              <a:rPr lang="fr-FR" sz="2000" dirty="0"/>
              <a:t>Démocratie représentative vs démocratie participative</a:t>
            </a:r>
          </a:p>
        </p:txBody>
      </p:sp>
    </p:spTree>
    <p:extLst>
      <p:ext uri="{BB962C8B-B14F-4D97-AF65-F5344CB8AC3E}">
        <p14:creationId xmlns:p14="http://schemas.microsoft.com/office/powerpoint/2010/main" val="287607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6DA73F-C913-E25F-B949-A408C5258E3C}"/>
              </a:ext>
            </a:extLst>
          </p:cNvPr>
          <p:cNvSpPr>
            <a:spLocks noGrp="1"/>
          </p:cNvSpPr>
          <p:nvPr>
            <p:ph type="title"/>
          </p:nvPr>
        </p:nvSpPr>
        <p:spPr>
          <a:xfrm>
            <a:off x="0" y="1"/>
            <a:ext cx="9144000" cy="809896"/>
          </a:xfrm>
          <a:solidFill>
            <a:schemeClr val="accent6">
              <a:lumMod val="20000"/>
              <a:lumOff val="80000"/>
            </a:schemeClr>
          </a:solidFill>
        </p:spPr>
        <p:txBody>
          <a:bodyPr>
            <a:normAutofit/>
          </a:bodyPr>
          <a:lstStyle/>
          <a:p>
            <a:pPr algn="ctr"/>
            <a:r>
              <a:rPr lang="fr-FR" sz="3200" dirty="0">
                <a:solidFill>
                  <a:schemeClr val="accent6">
                    <a:lumMod val="75000"/>
                  </a:schemeClr>
                </a:solidFill>
                <a:latin typeface="Arial Black" panose="020B0A04020102020204" pitchFamily="34" charset="0"/>
              </a:rPr>
              <a:t>Le ZAN ou la ville nature</a:t>
            </a:r>
          </a:p>
        </p:txBody>
      </p:sp>
      <p:sp>
        <p:nvSpPr>
          <p:cNvPr id="3" name="Espace réservé du contenu 2">
            <a:extLst>
              <a:ext uri="{FF2B5EF4-FFF2-40B4-BE49-F238E27FC236}">
                <a16:creationId xmlns:a16="http://schemas.microsoft.com/office/drawing/2014/main" id="{0A8792F7-0266-E95F-DE5B-FABEEF47296C}"/>
              </a:ext>
            </a:extLst>
          </p:cNvPr>
          <p:cNvSpPr>
            <a:spLocks noGrp="1"/>
          </p:cNvSpPr>
          <p:nvPr>
            <p:ph idx="1"/>
          </p:nvPr>
        </p:nvSpPr>
        <p:spPr>
          <a:xfrm>
            <a:off x="254643" y="1635281"/>
            <a:ext cx="3393788" cy="4997012"/>
          </a:xfrm>
        </p:spPr>
        <p:txBody>
          <a:bodyPr>
            <a:normAutofit/>
          </a:bodyPr>
          <a:lstStyle/>
          <a:p>
            <a:pPr algn="just">
              <a:lnSpc>
                <a:spcPct val="100000"/>
              </a:lnSpc>
              <a:spcBef>
                <a:spcPts val="0"/>
              </a:spcBef>
              <a:spcAft>
                <a:spcPts val="600"/>
              </a:spcAft>
            </a:pPr>
            <a:r>
              <a:rPr lang="fr-FR" sz="1600" dirty="0"/>
              <a:t>La </a:t>
            </a:r>
            <a:r>
              <a:rPr lang="fr-FR" sz="1800" dirty="0"/>
              <a:t>loi ZAN (22/08/2021) a du sens : préserver les espaces agricoles </a:t>
            </a:r>
            <a:r>
              <a:rPr lang="fr-FR" sz="1800" i="1" dirty="0">
                <a:solidFill>
                  <a:srgbClr val="FF0000"/>
                </a:solidFill>
              </a:rPr>
              <a:t>(fiche 5.4.10)</a:t>
            </a:r>
            <a:r>
              <a:rPr lang="fr-FR" sz="1800" dirty="0"/>
              <a:t> et forestiers, la biodiversité, freiner la périurbanisation…</a:t>
            </a:r>
          </a:p>
          <a:p>
            <a:pPr algn="just">
              <a:lnSpc>
                <a:spcPct val="100000"/>
              </a:lnSpc>
              <a:spcBef>
                <a:spcPts val="0"/>
              </a:spcBef>
              <a:spcAft>
                <a:spcPts val="600"/>
              </a:spcAft>
            </a:pPr>
            <a:endParaRPr lang="fr-FR" sz="1800" dirty="0"/>
          </a:p>
          <a:p>
            <a:pPr algn="just">
              <a:lnSpc>
                <a:spcPct val="100000"/>
              </a:lnSpc>
              <a:spcBef>
                <a:spcPts val="0"/>
              </a:spcBef>
              <a:spcAft>
                <a:spcPts val="600"/>
              </a:spcAft>
            </a:pPr>
            <a:r>
              <a:rPr lang="fr-FR" sz="1800" dirty="0"/>
              <a:t>Mais peut priver des bassins d’emplois de leur capacité de développer les logements et les activités économiques (manque 113 000 ha dans les bassins d’emplois en France d’ici 2030)</a:t>
            </a:r>
          </a:p>
          <a:p>
            <a:pPr algn="just">
              <a:lnSpc>
                <a:spcPct val="100000"/>
              </a:lnSpc>
              <a:spcBef>
                <a:spcPts val="0"/>
              </a:spcBef>
              <a:spcAft>
                <a:spcPts val="600"/>
              </a:spcAft>
            </a:pPr>
            <a:endParaRPr lang="fr-FR" sz="1600" dirty="0"/>
          </a:p>
          <a:p>
            <a:endParaRPr lang="fr-FR" sz="1800" dirty="0"/>
          </a:p>
        </p:txBody>
      </p:sp>
      <p:pic>
        <p:nvPicPr>
          <p:cNvPr id="5" name="Image 4">
            <a:extLst>
              <a:ext uri="{FF2B5EF4-FFF2-40B4-BE49-F238E27FC236}">
                <a16:creationId xmlns:a16="http://schemas.microsoft.com/office/drawing/2014/main" id="{69ABDD2B-6E43-2752-0A8F-7EBF763BDB8F}"/>
              </a:ext>
            </a:extLst>
          </p:cNvPr>
          <p:cNvPicPr>
            <a:picLocks noChangeAspect="1"/>
          </p:cNvPicPr>
          <p:nvPr/>
        </p:nvPicPr>
        <p:blipFill>
          <a:blip r:embed="rId3"/>
          <a:stretch>
            <a:fillRect/>
          </a:stretch>
        </p:blipFill>
        <p:spPr>
          <a:xfrm>
            <a:off x="3648431" y="1056547"/>
            <a:ext cx="4822513" cy="4997012"/>
          </a:xfrm>
          <a:prstGeom prst="rect">
            <a:avLst/>
          </a:prstGeom>
        </p:spPr>
      </p:pic>
      <p:cxnSp>
        <p:nvCxnSpPr>
          <p:cNvPr id="4" name="Connecteur droit avec flèche 3">
            <a:extLst>
              <a:ext uri="{FF2B5EF4-FFF2-40B4-BE49-F238E27FC236}">
                <a16:creationId xmlns:a16="http://schemas.microsoft.com/office/drawing/2014/main" id="{704675CE-5280-A9DC-BC7C-7889C14594BB}"/>
              </a:ext>
            </a:extLst>
          </p:cNvPr>
          <p:cNvCxnSpPr>
            <a:cxnSpLocks/>
          </p:cNvCxnSpPr>
          <p:nvPr/>
        </p:nvCxnSpPr>
        <p:spPr>
          <a:xfrm flipV="1">
            <a:off x="3648431" y="3078866"/>
            <a:ext cx="2092612" cy="1493134"/>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18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1AD40-E680-2B9F-6E1F-0A8F41CAE38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CC63611-41D1-E362-16A0-1DC6A004A0E6}"/>
              </a:ext>
            </a:extLst>
          </p:cNvPr>
          <p:cNvSpPr>
            <a:spLocks noGrp="1"/>
          </p:cNvSpPr>
          <p:nvPr>
            <p:ph type="title"/>
          </p:nvPr>
        </p:nvSpPr>
        <p:spPr>
          <a:xfrm>
            <a:off x="0" y="1"/>
            <a:ext cx="9144000" cy="809896"/>
          </a:xfrm>
          <a:solidFill>
            <a:schemeClr val="accent6">
              <a:lumMod val="20000"/>
              <a:lumOff val="80000"/>
            </a:schemeClr>
          </a:solidFill>
        </p:spPr>
        <p:txBody>
          <a:bodyPr>
            <a:normAutofit/>
          </a:bodyPr>
          <a:lstStyle/>
          <a:p>
            <a:pPr algn="ctr"/>
            <a:r>
              <a:rPr lang="fr-FR" sz="3200" dirty="0">
                <a:solidFill>
                  <a:schemeClr val="accent6">
                    <a:lumMod val="75000"/>
                  </a:schemeClr>
                </a:solidFill>
                <a:latin typeface="Arial Black" panose="020B0A04020102020204" pitchFamily="34" charset="0"/>
              </a:rPr>
              <a:t>Des réponses complexes et coûteuses</a:t>
            </a:r>
          </a:p>
        </p:txBody>
      </p:sp>
      <p:sp>
        <p:nvSpPr>
          <p:cNvPr id="3" name="Espace réservé du contenu 2">
            <a:extLst>
              <a:ext uri="{FF2B5EF4-FFF2-40B4-BE49-F238E27FC236}">
                <a16:creationId xmlns:a16="http://schemas.microsoft.com/office/drawing/2014/main" id="{DD15F0C9-5B4C-ED1A-515F-6DE6DE1E202A}"/>
              </a:ext>
            </a:extLst>
          </p:cNvPr>
          <p:cNvSpPr>
            <a:spLocks noGrp="1"/>
          </p:cNvSpPr>
          <p:nvPr>
            <p:ph idx="1"/>
          </p:nvPr>
        </p:nvSpPr>
        <p:spPr>
          <a:xfrm>
            <a:off x="410882" y="809897"/>
            <a:ext cx="8322236" cy="5788800"/>
          </a:xfrm>
        </p:spPr>
        <p:txBody>
          <a:bodyPr>
            <a:normAutofit lnSpcReduction="10000"/>
          </a:bodyPr>
          <a:lstStyle/>
          <a:p>
            <a:pPr algn="just">
              <a:lnSpc>
                <a:spcPct val="110000"/>
              </a:lnSpc>
              <a:spcBef>
                <a:spcPts val="0"/>
              </a:spcBef>
              <a:spcAft>
                <a:spcPts val="600"/>
              </a:spcAft>
            </a:pPr>
            <a:r>
              <a:rPr lang="fr-FR" sz="2000" b="1" dirty="0"/>
              <a:t>La densification des zones urbanisées</a:t>
            </a:r>
          </a:p>
          <a:p>
            <a:pPr lvl="1" algn="just">
              <a:lnSpc>
                <a:spcPct val="110000"/>
              </a:lnSpc>
              <a:spcBef>
                <a:spcPts val="0"/>
              </a:spcBef>
              <a:spcAft>
                <a:spcPts val="600"/>
              </a:spcAft>
            </a:pPr>
            <a:r>
              <a:rPr lang="fr-FR" sz="1600" dirty="0"/>
              <a:t>Développement de l’habitat dense individualisé </a:t>
            </a:r>
            <a:r>
              <a:rPr lang="fr-FR" sz="1600" i="1" dirty="0">
                <a:solidFill>
                  <a:srgbClr val="FF0000"/>
                </a:solidFill>
              </a:rPr>
              <a:t>(fiche 2.3.4)</a:t>
            </a:r>
          </a:p>
          <a:p>
            <a:pPr lvl="1" algn="just">
              <a:lnSpc>
                <a:spcPct val="110000"/>
              </a:lnSpc>
              <a:spcBef>
                <a:spcPts val="0"/>
              </a:spcBef>
              <a:spcAft>
                <a:spcPts val="600"/>
              </a:spcAft>
            </a:pPr>
            <a:r>
              <a:rPr lang="fr-FR" sz="1600" dirty="0"/>
              <a:t>Densification douce à l’intérieur des parcelles ou démarche </a:t>
            </a:r>
            <a:r>
              <a:rPr lang="fr-FR" sz="1600" dirty="0" err="1"/>
              <a:t>Bimby</a:t>
            </a:r>
            <a:r>
              <a:rPr lang="fr-FR" sz="1600" i="1" dirty="0">
                <a:solidFill>
                  <a:srgbClr val="FF0000"/>
                </a:solidFill>
              </a:rPr>
              <a:t> (fiche 2.3.5)</a:t>
            </a:r>
          </a:p>
          <a:p>
            <a:pPr lvl="1" algn="just">
              <a:lnSpc>
                <a:spcPct val="110000"/>
              </a:lnSpc>
              <a:spcBef>
                <a:spcPts val="0"/>
              </a:spcBef>
              <a:spcAft>
                <a:spcPts val="600"/>
              </a:spcAft>
            </a:pPr>
            <a:r>
              <a:rPr lang="fr-FR" sz="1600" dirty="0"/>
              <a:t>Densification verticale </a:t>
            </a:r>
            <a:r>
              <a:rPr lang="fr-FR" sz="1600" i="1" dirty="0">
                <a:solidFill>
                  <a:srgbClr val="FF0000"/>
                </a:solidFill>
              </a:rPr>
              <a:t>(fiche 2.3.6)</a:t>
            </a:r>
          </a:p>
          <a:p>
            <a:pPr lvl="1" algn="just">
              <a:lnSpc>
                <a:spcPct val="110000"/>
              </a:lnSpc>
              <a:spcBef>
                <a:spcPts val="0"/>
              </a:spcBef>
              <a:spcAft>
                <a:spcPts val="600"/>
              </a:spcAft>
            </a:pPr>
            <a:r>
              <a:rPr lang="fr-FR" sz="1600" dirty="0"/>
              <a:t>La valorisation des friches, des sites et sols pollués </a:t>
            </a:r>
            <a:r>
              <a:rPr lang="fr-FR" sz="1600" i="1" dirty="0">
                <a:solidFill>
                  <a:srgbClr val="FF0000"/>
                </a:solidFill>
              </a:rPr>
              <a:t>(fiche 5.6.16)</a:t>
            </a:r>
            <a:endParaRPr lang="fr-FR" sz="1600" dirty="0"/>
          </a:p>
          <a:p>
            <a:pPr lvl="1" algn="just">
              <a:lnSpc>
                <a:spcPct val="110000"/>
              </a:lnSpc>
              <a:spcBef>
                <a:spcPts val="0"/>
              </a:spcBef>
              <a:spcAft>
                <a:spcPts val="600"/>
              </a:spcAft>
            </a:pPr>
            <a:r>
              <a:rPr lang="fr-FR" sz="1600" dirty="0"/>
              <a:t>La revitalisation des centres bourgs ou centres villes dégradés </a:t>
            </a:r>
            <a:r>
              <a:rPr lang="fr-FR" sz="1600" i="1" dirty="0">
                <a:solidFill>
                  <a:srgbClr val="FF0000"/>
                </a:solidFill>
              </a:rPr>
              <a:t>(Partie 2)</a:t>
            </a:r>
            <a:r>
              <a:rPr lang="fr-FR" sz="1600" dirty="0"/>
              <a:t>, </a:t>
            </a:r>
          </a:p>
          <a:p>
            <a:pPr algn="just">
              <a:lnSpc>
                <a:spcPct val="110000"/>
              </a:lnSpc>
              <a:spcBef>
                <a:spcPts val="0"/>
              </a:spcBef>
              <a:spcAft>
                <a:spcPts val="600"/>
              </a:spcAft>
            </a:pPr>
            <a:r>
              <a:rPr lang="fr-FR" sz="2000" b="1" dirty="0"/>
              <a:t>Des exigences pour réussir cette densification : </a:t>
            </a:r>
          </a:p>
          <a:p>
            <a:pPr lvl="1" algn="just">
              <a:lnSpc>
                <a:spcPct val="110000"/>
              </a:lnSpc>
              <a:spcBef>
                <a:spcPts val="0"/>
              </a:spcBef>
              <a:spcAft>
                <a:spcPts val="600"/>
              </a:spcAft>
            </a:pPr>
            <a:r>
              <a:rPr lang="fr-FR" sz="1600" dirty="0"/>
              <a:t>Mieux intégrer la nature dans les projets d’aménagement</a:t>
            </a:r>
            <a:r>
              <a:rPr lang="fr-FR" sz="1600" dirty="0">
                <a:solidFill>
                  <a:schemeClr val="accent6">
                    <a:lumMod val="75000"/>
                  </a:schemeClr>
                </a:solidFill>
              </a:rPr>
              <a:t> </a:t>
            </a:r>
            <a:r>
              <a:rPr lang="fr-FR" sz="1600" i="1" dirty="0">
                <a:solidFill>
                  <a:srgbClr val="FF0000"/>
                </a:solidFill>
              </a:rPr>
              <a:t>(fiche 5.2.2)</a:t>
            </a:r>
          </a:p>
          <a:p>
            <a:pPr lvl="1" algn="just">
              <a:lnSpc>
                <a:spcPct val="110000"/>
              </a:lnSpc>
              <a:spcBef>
                <a:spcPts val="0"/>
              </a:spcBef>
              <a:spcAft>
                <a:spcPts val="600"/>
              </a:spcAft>
            </a:pPr>
            <a:r>
              <a:rPr lang="fr-FR" sz="1600" dirty="0"/>
              <a:t>Renaturer certains espaces </a:t>
            </a:r>
            <a:r>
              <a:rPr lang="fr-FR" sz="1600" i="1" dirty="0">
                <a:solidFill>
                  <a:srgbClr val="FF0000"/>
                </a:solidFill>
              </a:rPr>
              <a:t>(fiche 5.2.3)</a:t>
            </a:r>
            <a:r>
              <a:rPr lang="fr-FR" sz="1600" dirty="0"/>
              <a:t>, compensation ou aménagement paysager </a:t>
            </a:r>
          </a:p>
          <a:p>
            <a:pPr lvl="1" algn="just">
              <a:lnSpc>
                <a:spcPct val="110000"/>
              </a:lnSpc>
              <a:spcBef>
                <a:spcPts val="0"/>
              </a:spcBef>
              <a:spcAft>
                <a:spcPts val="600"/>
              </a:spcAft>
            </a:pPr>
            <a:r>
              <a:rPr lang="fr-FR" sz="1600" dirty="0"/>
              <a:t>Mettre en évidence des trames vertes et bleues sans discontinuité </a:t>
            </a:r>
            <a:r>
              <a:rPr lang="fr-FR" sz="1600" i="1" dirty="0">
                <a:solidFill>
                  <a:srgbClr val="FF0000"/>
                </a:solidFill>
              </a:rPr>
              <a:t>(fiches 5.5.11, 12, 14 et 15)</a:t>
            </a:r>
            <a:r>
              <a:rPr lang="fr-FR" sz="1600" dirty="0"/>
              <a:t>, préserver les zones humides </a:t>
            </a:r>
            <a:r>
              <a:rPr lang="fr-FR" sz="1600" i="1" dirty="0">
                <a:solidFill>
                  <a:srgbClr val="FF0000"/>
                </a:solidFill>
              </a:rPr>
              <a:t>(fiche 5.5.13)</a:t>
            </a:r>
            <a:r>
              <a:rPr lang="fr-FR" sz="1600" dirty="0"/>
              <a:t>.</a:t>
            </a:r>
          </a:p>
          <a:p>
            <a:pPr lvl="1" algn="just">
              <a:lnSpc>
                <a:spcPct val="110000"/>
              </a:lnSpc>
              <a:spcBef>
                <a:spcPts val="0"/>
              </a:spcBef>
              <a:spcAft>
                <a:spcPts val="600"/>
              </a:spcAft>
            </a:pPr>
            <a:r>
              <a:rPr lang="fr-FR" sz="1600" dirty="0"/>
              <a:t>Préserver la place de l’arbre  en ville</a:t>
            </a:r>
            <a:r>
              <a:rPr lang="fr-FR" sz="1600" dirty="0">
                <a:solidFill>
                  <a:schemeClr val="accent6">
                    <a:lumMod val="75000"/>
                  </a:schemeClr>
                </a:solidFill>
              </a:rPr>
              <a:t> </a:t>
            </a:r>
            <a:r>
              <a:rPr lang="fr-FR" sz="1600" i="1" dirty="0">
                <a:solidFill>
                  <a:srgbClr val="FF0000"/>
                </a:solidFill>
              </a:rPr>
              <a:t>(fiche 5.2.4)</a:t>
            </a:r>
            <a:r>
              <a:rPr lang="fr-FR" sz="1600" dirty="0"/>
              <a:t>, </a:t>
            </a:r>
          </a:p>
          <a:p>
            <a:pPr lvl="1" algn="just">
              <a:lnSpc>
                <a:spcPct val="110000"/>
              </a:lnSpc>
              <a:spcBef>
                <a:spcPts val="0"/>
              </a:spcBef>
              <a:spcAft>
                <a:spcPts val="600"/>
              </a:spcAft>
            </a:pPr>
            <a:r>
              <a:rPr lang="fr-FR" sz="1600" dirty="0"/>
              <a:t>Favoriser la place de l’agriculture urbaine </a:t>
            </a:r>
            <a:r>
              <a:rPr lang="fr-FR" sz="1600" i="1" dirty="0">
                <a:solidFill>
                  <a:srgbClr val="FF0000"/>
                </a:solidFill>
              </a:rPr>
              <a:t>(fiche 5.4.7)</a:t>
            </a:r>
            <a:r>
              <a:rPr lang="fr-FR" sz="1600" dirty="0"/>
              <a:t>, des jardins collectifs </a:t>
            </a:r>
            <a:r>
              <a:rPr lang="fr-FR" sz="1600" i="1" dirty="0">
                <a:solidFill>
                  <a:srgbClr val="FF0000"/>
                </a:solidFill>
              </a:rPr>
              <a:t>(fiche 5.4.9)</a:t>
            </a:r>
            <a:r>
              <a:rPr lang="fr-FR" sz="1600" dirty="0"/>
              <a:t> et des circuits courts </a:t>
            </a:r>
            <a:r>
              <a:rPr lang="fr-FR" sz="1600" i="1" dirty="0">
                <a:solidFill>
                  <a:srgbClr val="FF0000"/>
                </a:solidFill>
              </a:rPr>
              <a:t>(fiche 5.4.8)</a:t>
            </a:r>
            <a:r>
              <a:rPr lang="fr-FR" sz="1600" dirty="0"/>
              <a:t> </a:t>
            </a:r>
          </a:p>
          <a:p>
            <a:pPr algn="just">
              <a:lnSpc>
                <a:spcPct val="110000"/>
              </a:lnSpc>
              <a:spcBef>
                <a:spcPts val="0"/>
              </a:spcBef>
              <a:spcAft>
                <a:spcPts val="600"/>
              </a:spcAft>
            </a:pPr>
            <a:r>
              <a:rPr lang="fr-FR" sz="2000" b="1" dirty="0"/>
              <a:t>Un besoin de qualité des espaces urbains et des logements</a:t>
            </a:r>
          </a:p>
          <a:p>
            <a:pPr lvl="1" algn="just">
              <a:lnSpc>
                <a:spcPct val="110000"/>
              </a:lnSpc>
              <a:spcBef>
                <a:spcPts val="0"/>
              </a:spcBef>
              <a:spcAft>
                <a:spcPts val="600"/>
              </a:spcAft>
            </a:pPr>
            <a:r>
              <a:rPr lang="fr-FR" sz="1600" dirty="0"/>
              <a:t>Qualité des espaces publics, des espaces verts, des logements à haute qualité d’usage</a:t>
            </a:r>
          </a:p>
          <a:p>
            <a:pPr lvl="1" algn="just">
              <a:lnSpc>
                <a:spcPct val="110000"/>
              </a:lnSpc>
              <a:spcBef>
                <a:spcPts val="0"/>
              </a:spcBef>
              <a:spcAft>
                <a:spcPts val="600"/>
              </a:spcAft>
            </a:pPr>
            <a:r>
              <a:rPr lang="fr-FR" sz="1600" dirty="0"/>
              <a:t>Optimiser le coût résidentiel (logement + mobilité) </a:t>
            </a:r>
          </a:p>
          <a:p>
            <a:pPr algn="just">
              <a:lnSpc>
                <a:spcPct val="120000"/>
              </a:lnSpc>
              <a:spcBef>
                <a:spcPts val="0"/>
              </a:spcBef>
              <a:spcAft>
                <a:spcPts val="600"/>
              </a:spcAft>
            </a:pPr>
            <a:endParaRPr lang="fr-FR" sz="1600" dirty="0"/>
          </a:p>
          <a:p>
            <a:endParaRPr lang="fr-FR" sz="1800" dirty="0"/>
          </a:p>
        </p:txBody>
      </p:sp>
    </p:spTree>
    <p:extLst>
      <p:ext uri="{BB962C8B-B14F-4D97-AF65-F5344CB8AC3E}">
        <p14:creationId xmlns:p14="http://schemas.microsoft.com/office/powerpoint/2010/main" val="405830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6DA73F-C913-E25F-B949-A408C5258E3C}"/>
              </a:ext>
            </a:extLst>
          </p:cNvPr>
          <p:cNvSpPr>
            <a:spLocks noGrp="1"/>
          </p:cNvSpPr>
          <p:nvPr>
            <p:ph type="title"/>
          </p:nvPr>
        </p:nvSpPr>
        <p:spPr>
          <a:xfrm>
            <a:off x="0" y="1"/>
            <a:ext cx="9144000" cy="809896"/>
          </a:xfrm>
          <a:solidFill>
            <a:schemeClr val="accent6">
              <a:lumMod val="20000"/>
              <a:lumOff val="80000"/>
            </a:schemeClr>
          </a:solidFill>
        </p:spPr>
        <p:txBody>
          <a:bodyPr>
            <a:normAutofit/>
          </a:bodyPr>
          <a:lstStyle/>
          <a:p>
            <a:pPr algn="ctr"/>
            <a:r>
              <a:rPr lang="fr-FR" sz="3200" dirty="0">
                <a:solidFill>
                  <a:schemeClr val="accent6">
                    <a:lumMod val="75000"/>
                  </a:schemeClr>
                </a:solidFill>
                <a:latin typeface="Arial Black" panose="020B0A04020102020204" pitchFamily="34" charset="0"/>
              </a:rPr>
              <a:t>Le logement durable</a:t>
            </a:r>
          </a:p>
        </p:txBody>
      </p:sp>
      <p:sp>
        <p:nvSpPr>
          <p:cNvPr id="3" name="Espace réservé du contenu 2">
            <a:extLst>
              <a:ext uri="{FF2B5EF4-FFF2-40B4-BE49-F238E27FC236}">
                <a16:creationId xmlns:a16="http://schemas.microsoft.com/office/drawing/2014/main" id="{0A8792F7-0266-E95F-DE5B-FABEEF47296C}"/>
              </a:ext>
            </a:extLst>
          </p:cNvPr>
          <p:cNvSpPr>
            <a:spLocks noGrp="1"/>
          </p:cNvSpPr>
          <p:nvPr>
            <p:ph idx="1"/>
          </p:nvPr>
        </p:nvSpPr>
        <p:spPr>
          <a:xfrm>
            <a:off x="289367" y="964837"/>
            <a:ext cx="8382124" cy="5513656"/>
          </a:xfrm>
        </p:spPr>
        <p:txBody>
          <a:bodyPr>
            <a:normAutofit lnSpcReduction="10000"/>
          </a:bodyPr>
          <a:lstStyle/>
          <a:p>
            <a:pPr algn="just">
              <a:lnSpc>
                <a:spcPct val="100000"/>
              </a:lnSpc>
              <a:spcBef>
                <a:spcPts val="0"/>
              </a:spcBef>
              <a:spcAft>
                <a:spcPts val="600"/>
              </a:spcAft>
            </a:pPr>
            <a:r>
              <a:rPr lang="fr-FR" sz="1800" dirty="0"/>
              <a:t>La décarbonation poussée par l’Etat</a:t>
            </a:r>
          </a:p>
          <a:p>
            <a:pPr algn="just">
              <a:lnSpc>
                <a:spcPct val="100000"/>
              </a:lnSpc>
              <a:spcBef>
                <a:spcPts val="0"/>
              </a:spcBef>
              <a:spcAft>
                <a:spcPts val="600"/>
              </a:spcAft>
            </a:pPr>
            <a:r>
              <a:rPr lang="fr-FR" sz="1800" dirty="0"/>
              <a:t>Le </a:t>
            </a:r>
            <a:r>
              <a:rPr lang="fr-FR" sz="1800" b="1" dirty="0"/>
              <a:t>besoin d’améliorer le logement pour réduire la dépense et la consommation d’énergie et éliminer les passoires thermiques</a:t>
            </a:r>
            <a:r>
              <a:rPr lang="fr-FR" sz="1800" dirty="0"/>
              <a:t> à l’aide des PLU/PLUi  (en coordination avec les PCAET) : </a:t>
            </a:r>
          </a:p>
          <a:p>
            <a:pPr lvl="1" algn="just">
              <a:lnSpc>
                <a:spcPct val="100000"/>
              </a:lnSpc>
              <a:spcBef>
                <a:spcPts val="0"/>
              </a:spcBef>
              <a:spcAft>
                <a:spcPts val="600"/>
              </a:spcAft>
            </a:pPr>
            <a:r>
              <a:rPr lang="fr-FR" sz="1600" dirty="0"/>
              <a:t>Privilégier l’architecture bioclimatique et les principes saisonniers pour la conception </a:t>
            </a:r>
            <a:r>
              <a:rPr lang="fr-FR" sz="1600" i="1" dirty="0">
                <a:solidFill>
                  <a:srgbClr val="FF0000"/>
                </a:solidFill>
              </a:rPr>
              <a:t>(fiche 3.2.1), </a:t>
            </a:r>
            <a:r>
              <a:rPr lang="fr-FR" sz="1600" dirty="0"/>
              <a:t>l’orientation des bâtiments </a:t>
            </a:r>
            <a:r>
              <a:rPr lang="fr-FR" sz="1600" i="1" dirty="0">
                <a:solidFill>
                  <a:srgbClr val="FF0000"/>
                </a:solidFill>
              </a:rPr>
              <a:t>(fiche 3.2.2)</a:t>
            </a:r>
            <a:r>
              <a:rPr lang="fr-FR" sz="1600" i="1" dirty="0"/>
              <a:t>,</a:t>
            </a:r>
            <a:r>
              <a:rPr lang="fr-FR" sz="1600" i="1" dirty="0">
                <a:solidFill>
                  <a:srgbClr val="FF0000"/>
                </a:solidFill>
              </a:rPr>
              <a:t> </a:t>
            </a:r>
            <a:r>
              <a:rPr lang="fr-FR" sz="1600" dirty="0"/>
              <a:t>favoriser la compacité des bâtiments </a:t>
            </a:r>
            <a:r>
              <a:rPr lang="fr-FR" sz="1600" i="1" dirty="0">
                <a:solidFill>
                  <a:srgbClr val="FF0000"/>
                </a:solidFill>
              </a:rPr>
              <a:t>(fiche 3.2.3)</a:t>
            </a:r>
            <a:r>
              <a:rPr lang="fr-FR" sz="1600" dirty="0"/>
              <a:t>, optimiser les ouvertures </a:t>
            </a:r>
            <a:r>
              <a:rPr lang="fr-FR" sz="1600" i="1" dirty="0">
                <a:solidFill>
                  <a:srgbClr val="FF0000"/>
                </a:solidFill>
              </a:rPr>
              <a:t>(fiche 3.2.4).</a:t>
            </a:r>
            <a:endParaRPr lang="fr-FR" sz="1600" dirty="0"/>
          </a:p>
          <a:p>
            <a:pPr lvl="1" algn="just">
              <a:lnSpc>
                <a:spcPct val="100000"/>
              </a:lnSpc>
              <a:spcBef>
                <a:spcPts val="0"/>
              </a:spcBef>
              <a:spcAft>
                <a:spcPts val="600"/>
              </a:spcAft>
            </a:pPr>
            <a:r>
              <a:rPr lang="fr-FR" sz="1600" dirty="0"/>
              <a:t>Permettre des marges de recul pour éviter les ombrages excessifs </a:t>
            </a:r>
            <a:r>
              <a:rPr lang="fr-FR" sz="1600" i="1" dirty="0">
                <a:solidFill>
                  <a:srgbClr val="FF0000"/>
                </a:solidFill>
              </a:rPr>
              <a:t>(fiche 3.3.5)</a:t>
            </a:r>
            <a:r>
              <a:rPr lang="fr-FR" sz="1600" dirty="0"/>
              <a:t>, s’assurer qu’aucun article du règlement n’empêche l’ITE </a:t>
            </a:r>
            <a:r>
              <a:rPr lang="fr-FR" sz="1600" i="1" dirty="0">
                <a:solidFill>
                  <a:srgbClr val="FF0000"/>
                </a:solidFill>
              </a:rPr>
              <a:t>(fiche 3.3.6)</a:t>
            </a:r>
            <a:r>
              <a:rPr lang="fr-FR" sz="1600" dirty="0"/>
              <a:t>, permettre l’isolation des toitures </a:t>
            </a:r>
            <a:r>
              <a:rPr lang="fr-FR" sz="1600" i="1" dirty="0">
                <a:solidFill>
                  <a:srgbClr val="FF0000"/>
                </a:solidFill>
              </a:rPr>
              <a:t>(fiche 3.3.7).</a:t>
            </a:r>
            <a:endParaRPr lang="fr-FR" sz="1600" dirty="0"/>
          </a:p>
          <a:p>
            <a:pPr lvl="1" algn="just">
              <a:lnSpc>
                <a:spcPct val="100000"/>
              </a:lnSpc>
              <a:spcBef>
                <a:spcPts val="0"/>
              </a:spcBef>
              <a:spcAft>
                <a:spcPts val="600"/>
              </a:spcAft>
            </a:pPr>
            <a:r>
              <a:rPr lang="fr-FR" sz="1600" dirty="0"/>
              <a:t>Donner des règles (OAP) pour la réhabilitation énergétique des bâtiments </a:t>
            </a:r>
            <a:r>
              <a:rPr lang="fr-FR" sz="1600" i="1" dirty="0">
                <a:solidFill>
                  <a:srgbClr val="FF0000"/>
                </a:solidFill>
              </a:rPr>
              <a:t>(fiche 3.3.8)</a:t>
            </a:r>
          </a:p>
          <a:p>
            <a:pPr lvl="1" algn="just">
              <a:lnSpc>
                <a:spcPct val="100000"/>
              </a:lnSpc>
              <a:spcBef>
                <a:spcPts val="0"/>
              </a:spcBef>
              <a:spcAft>
                <a:spcPts val="600"/>
              </a:spcAft>
            </a:pPr>
            <a:r>
              <a:rPr lang="fr-FR" sz="1600" dirty="0"/>
              <a:t>Favoriser  le développement des énergies renouvelables </a:t>
            </a:r>
            <a:r>
              <a:rPr lang="fr-FR" sz="1600" i="1" dirty="0">
                <a:solidFill>
                  <a:srgbClr val="FF0000"/>
                </a:solidFill>
              </a:rPr>
              <a:t>(fiche 3.4.9) </a:t>
            </a:r>
            <a:r>
              <a:rPr lang="fr-FR" sz="1600" dirty="0"/>
              <a:t>ainsi que leur intégration architecturale, paysagère et sanitaire </a:t>
            </a:r>
            <a:r>
              <a:rPr lang="fr-FR" sz="1600" i="1" dirty="0">
                <a:solidFill>
                  <a:srgbClr val="FF0000"/>
                </a:solidFill>
              </a:rPr>
              <a:t>(fiche 3.4.10)</a:t>
            </a:r>
          </a:p>
          <a:p>
            <a:pPr lvl="1" algn="just">
              <a:lnSpc>
                <a:spcPct val="100000"/>
              </a:lnSpc>
              <a:spcBef>
                <a:spcPts val="0"/>
              </a:spcBef>
              <a:spcAft>
                <a:spcPts val="600"/>
              </a:spcAft>
            </a:pPr>
            <a:r>
              <a:rPr lang="fr-FR" sz="1600" dirty="0"/>
              <a:t>Développer les réseaux de chaleur durable </a:t>
            </a:r>
            <a:r>
              <a:rPr lang="fr-FR" sz="1600" i="1" dirty="0">
                <a:solidFill>
                  <a:srgbClr val="FF0000"/>
                </a:solidFill>
              </a:rPr>
              <a:t>(fiche 3.4.11)</a:t>
            </a:r>
          </a:p>
          <a:p>
            <a:pPr lvl="1" algn="just">
              <a:lnSpc>
                <a:spcPct val="100000"/>
              </a:lnSpc>
              <a:spcBef>
                <a:spcPts val="0"/>
              </a:spcBef>
              <a:spcAft>
                <a:spcPts val="600"/>
              </a:spcAft>
            </a:pPr>
            <a:r>
              <a:rPr lang="fr-FR" sz="1600" dirty="0"/>
              <a:t>Construire ou rénover des bâtiments à haute performance énergétique ou à énergie positive </a:t>
            </a:r>
            <a:r>
              <a:rPr lang="fr-FR" sz="1600" i="1" dirty="0">
                <a:solidFill>
                  <a:srgbClr val="FF0000"/>
                </a:solidFill>
              </a:rPr>
              <a:t>(fiche 3.5.12)</a:t>
            </a:r>
            <a:r>
              <a:rPr lang="fr-FR" sz="1600" dirty="0"/>
              <a:t> ou passifs </a:t>
            </a:r>
            <a:r>
              <a:rPr lang="fr-FR" sz="1600" i="1" dirty="0">
                <a:solidFill>
                  <a:srgbClr val="FF0000"/>
                </a:solidFill>
              </a:rPr>
              <a:t>(fiche 3.5.13)</a:t>
            </a:r>
          </a:p>
          <a:p>
            <a:pPr lvl="1" algn="just">
              <a:lnSpc>
                <a:spcPct val="100000"/>
              </a:lnSpc>
              <a:spcBef>
                <a:spcPts val="0"/>
              </a:spcBef>
              <a:spcAft>
                <a:spcPts val="600"/>
              </a:spcAft>
            </a:pPr>
            <a:r>
              <a:rPr lang="fr-FR" sz="1600" dirty="0"/>
              <a:t>Réduire l’empreinte carbone des bâtiments </a:t>
            </a:r>
            <a:r>
              <a:rPr lang="fr-FR" sz="1600" i="1" dirty="0">
                <a:solidFill>
                  <a:srgbClr val="FF0000"/>
                </a:solidFill>
              </a:rPr>
              <a:t>(fiche 3.5.14)</a:t>
            </a:r>
          </a:p>
          <a:p>
            <a:pPr lvl="1" algn="just">
              <a:lnSpc>
                <a:spcPct val="100000"/>
              </a:lnSpc>
              <a:spcBef>
                <a:spcPts val="0"/>
              </a:spcBef>
              <a:spcAft>
                <a:spcPts val="600"/>
              </a:spcAft>
            </a:pPr>
            <a:r>
              <a:rPr lang="fr-FR" sz="1600" dirty="0"/>
              <a:t>Créer des territoires à haute performance énergétique </a:t>
            </a:r>
            <a:r>
              <a:rPr lang="fr-FR" sz="1600" i="1" dirty="0">
                <a:solidFill>
                  <a:srgbClr val="FF0000"/>
                </a:solidFill>
              </a:rPr>
              <a:t>(fiche 3.5.15)</a:t>
            </a:r>
            <a:r>
              <a:rPr lang="fr-FR" sz="1600" dirty="0"/>
              <a:t> ou</a:t>
            </a:r>
            <a:r>
              <a:rPr lang="fr-FR" sz="1600" dirty="0">
                <a:solidFill>
                  <a:schemeClr val="accent6">
                    <a:lumMod val="75000"/>
                  </a:schemeClr>
                </a:solidFill>
              </a:rPr>
              <a:t> </a:t>
            </a:r>
            <a:r>
              <a:rPr lang="fr-FR" sz="1600" dirty="0"/>
              <a:t>post-carbone</a:t>
            </a:r>
            <a:r>
              <a:rPr lang="fr-FR" sz="1600" dirty="0">
                <a:solidFill>
                  <a:schemeClr val="accent6">
                    <a:lumMod val="75000"/>
                  </a:schemeClr>
                </a:solidFill>
              </a:rPr>
              <a:t> </a:t>
            </a:r>
            <a:r>
              <a:rPr lang="fr-FR" sz="1600" i="1" dirty="0">
                <a:solidFill>
                  <a:srgbClr val="FF0000"/>
                </a:solidFill>
              </a:rPr>
              <a:t>(fiche 3.5.16)</a:t>
            </a:r>
          </a:p>
          <a:p>
            <a:pPr marL="457200" lvl="1" indent="0">
              <a:buNone/>
            </a:pPr>
            <a:endParaRPr lang="fr-FR" sz="1400" dirty="0"/>
          </a:p>
          <a:p>
            <a:pPr lvl="1"/>
            <a:endParaRPr lang="fr-FR" sz="1200" dirty="0"/>
          </a:p>
          <a:p>
            <a:pPr lvl="1"/>
            <a:endParaRPr lang="fr-FR" sz="1400" i="1" dirty="0">
              <a:solidFill>
                <a:srgbClr val="FF0000"/>
              </a:solidFill>
            </a:endParaRPr>
          </a:p>
          <a:p>
            <a:pPr lvl="1"/>
            <a:endParaRPr lang="fr-FR" sz="1400" dirty="0"/>
          </a:p>
        </p:txBody>
      </p:sp>
    </p:spTree>
    <p:extLst>
      <p:ext uri="{BB962C8B-B14F-4D97-AF65-F5344CB8AC3E}">
        <p14:creationId xmlns:p14="http://schemas.microsoft.com/office/powerpoint/2010/main" val="367670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6DA73F-C913-E25F-B949-A408C5258E3C}"/>
              </a:ext>
            </a:extLst>
          </p:cNvPr>
          <p:cNvSpPr>
            <a:spLocks noGrp="1"/>
          </p:cNvSpPr>
          <p:nvPr>
            <p:ph type="title"/>
          </p:nvPr>
        </p:nvSpPr>
        <p:spPr>
          <a:xfrm>
            <a:off x="0" y="1"/>
            <a:ext cx="9144000" cy="809896"/>
          </a:xfrm>
          <a:solidFill>
            <a:schemeClr val="accent6">
              <a:lumMod val="20000"/>
              <a:lumOff val="80000"/>
            </a:schemeClr>
          </a:solidFill>
        </p:spPr>
        <p:txBody>
          <a:bodyPr>
            <a:normAutofit/>
          </a:bodyPr>
          <a:lstStyle/>
          <a:p>
            <a:pPr algn="ctr"/>
            <a:r>
              <a:rPr lang="fr-FR" sz="3200" dirty="0">
                <a:solidFill>
                  <a:schemeClr val="accent6">
                    <a:lumMod val="75000"/>
                  </a:schemeClr>
                </a:solidFill>
                <a:latin typeface="Arial Black" panose="020B0A04020102020204" pitchFamily="34" charset="0"/>
              </a:rPr>
              <a:t>L’adaptation au dérèglement du climat</a:t>
            </a:r>
          </a:p>
        </p:txBody>
      </p:sp>
      <p:sp>
        <p:nvSpPr>
          <p:cNvPr id="3" name="Espace réservé du contenu 2">
            <a:extLst>
              <a:ext uri="{FF2B5EF4-FFF2-40B4-BE49-F238E27FC236}">
                <a16:creationId xmlns:a16="http://schemas.microsoft.com/office/drawing/2014/main" id="{0A8792F7-0266-E95F-DE5B-FABEEF47296C}"/>
              </a:ext>
            </a:extLst>
          </p:cNvPr>
          <p:cNvSpPr>
            <a:spLocks noGrp="1"/>
          </p:cNvSpPr>
          <p:nvPr>
            <p:ph idx="1"/>
          </p:nvPr>
        </p:nvSpPr>
        <p:spPr>
          <a:xfrm>
            <a:off x="550273" y="1015729"/>
            <a:ext cx="7886700" cy="4967060"/>
          </a:xfrm>
        </p:spPr>
        <p:txBody>
          <a:bodyPr>
            <a:normAutofit/>
          </a:bodyPr>
          <a:lstStyle/>
          <a:p>
            <a:pPr algn="just">
              <a:lnSpc>
                <a:spcPct val="100000"/>
              </a:lnSpc>
              <a:spcBef>
                <a:spcPts val="0"/>
              </a:spcBef>
              <a:spcAft>
                <a:spcPts val="600"/>
              </a:spcAft>
            </a:pPr>
            <a:r>
              <a:rPr lang="fr-FR" sz="1800" dirty="0"/>
              <a:t>Comment réduire la vulnérabilité des territoires face au changement climatique, comment adapter les bâtiments par rapport aux règles d’urbanisme ?</a:t>
            </a:r>
          </a:p>
          <a:p>
            <a:pPr lvl="1" algn="just">
              <a:lnSpc>
                <a:spcPct val="100000"/>
              </a:lnSpc>
              <a:spcBef>
                <a:spcPts val="0"/>
              </a:spcBef>
              <a:spcAft>
                <a:spcPts val="600"/>
              </a:spcAft>
            </a:pPr>
            <a:r>
              <a:rPr lang="fr-FR" sz="1800" dirty="0"/>
              <a:t>Lutter contre les ilots de chaleur urbains lors de la conception des bâtiments </a:t>
            </a:r>
            <a:r>
              <a:rPr lang="fr-FR" sz="1800" i="1" dirty="0">
                <a:solidFill>
                  <a:srgbClr val="FF0000"/>
                </a:solidFill>
              </a:rPr>
              <a:t>(fiche 4.3.1)</a:t>
            </a:r>
            <a:r>
              <a:rPr lang="fr-FR" sz="1800" dirty="0"/>
              <a:t>, par le choix des matériaux de surface </a:t>
            </a:r>
            <a:r>
              <a:rPr lang="fr-FR" sz="1800" i="1" dirty="0">
                <a:solidFill>
                  <a:srgbClr val="FF0000"/>
                </a:solidFill>
              </a:rPr>
              <a:t>(fiche 4.3.2), </a:t>
            </a:r>
            <a:r>
              <a:rPr lang="fr-FR" sz="1800" dirty="0"/>
              <a:t>en évitant les systèmes de climatisation active, en intégrant la nature en ville </a:t>
            </a:r>
            <a:r>
              <a:rPr lang="fr-FR" sz="1800" i="1" dirty="0">
                <a:solidFill>
                  <a:srgbClr val="FF0000"/>
                </a:solidFill>
              </a:rPr>
              <a:t>(fiche 4.3.3).</a:t>
            </a:r>
            <a:endParaRPr lang="fr-FR" sz="1800" dirty="0"/>
          </a:p>
          <a:p>
            <a:pPr lvl="1" algn="just">
              <a:lnSpc>
                <a:spcPct val="100000"/>
              </a:lnSpc>
              <a:spcBef>
                <a:spcPts val="0"/>
              </a:spcBef>
              <a:spcAft>
                <a:spcPts val="600"/>
              </a:spcAft>
            </a:pPr>
            <a:r>
              <a:rPr lang="fr-FR" sz="1800" dirty="0"/>
              <a:t>Favoriser le développement des toitures végétalisées </a:t>
            </a:r>
            <a:r>
              <a:rPr lang="fr-FR" sz="1800" i="1" dirty="0">
                <a:solidFill>
                  <a:srgbClr val="FF0000"/>
                </a:solidFill>
              </a:rPr>
              <a:t>(chap. 4.4), </a:t>
            </a:r>
            <a:r>
              <a:rPr lang="fr-FR" sz="1800" dirty="0"/>
              <a:t>recourir au coefficient de biotope</a:t>
            </a:r>
          </a:p>
          <a:p>
            <a:pPr lvl="1" algn="just">
              <a:lnSpc>
                <a:spcPct val="100000"/>
              </a:lnSpc>
              <a:spcBef>
                <a:spcPts val="0"/>
              </a:spcBef>
              <a:spcAft>
                <a:spcPts val="600"/>
              </a:spcAft>
            </a:pPr>
            <a:r>
              <a:rPr lang="fr-FR" sz="1800" dirty="0"/>
              <a:t>Respecter le cycle de l’eau et l’accès à l’eau potable </a:t>
            </a:r>
            <a:r>
              <a:rPr lang="fr-FR" sz="1800" i="1" dirty="0">
                <a:solidFill>
                  <a:srgbClr val="FF0000"/>
                </a:solidFill>
              </a:rPr>
              <a:t>(fiche 4.5.5)</a:t>
            </a:r>
            <a:r>
              <a:rPr lang="fr-FR" sz="1800" dirty="0"/>
              <a:t>, gérer les eaux de pluie au plus près de leur point de chute </a:t>
            </a:r>
            <a:r>
              <a:rPr lang="fr-FR" sz="1800" i="1" dirty="0">
                <a:solidFill>
                  <a:srgbClr val="FF0000"/>
                </a:solidFill>
              </a:rPr>
              <a:t>(fiche 4.5.4)</a:t>
            </a:r>
            <a:r>
              <a:rPr lang="fr-FR" sz="1800" dirty="0"/>
              <a:t>, prévenir les risques d’inondations </a:t>
            </a:r>
            <a:r>
              <a:rPr lang="fr-FR" sz="1800" i="1" dirty="0">
                <a:solidFill>
                  <a:srgbClr val="FF0000"/>
                </a:solidFill>
              </a:rPr>
              <a:t>(fiche 4.5.6)</a:t>
            </a:r>
            <a:r>
              <a:rPr lang="fr-FR" sz="1800" dirty="0"/>
              <a:t>, gérer / valoriser les eaux usées </a:t>
            </a:r>
            <a:r>
              <a:rPr lang="fr-FR" sz="1800" i="1" dirty="0">
                <a:solidFill>
                  <a:srgbClr val="FF0000"/>
                </a:solidFill>
              </a:rPr>
              <a:t>(fiche 4.5.7).</a:t>
            </a:r>
          </a:p>
          <a:p>
            <a:pPr marL="457200" lvl="1" indent="0">
              <a:buNone/>
            </a:pPr>
            <a:endParaRPr lang="fr-FR" sz="800" i="1" dirty="0">
              <a:solidFill>
                <a:srgbClr val="FF0000"/>
              </a:solidFill>
            </a:endParaRPr>
          </a:p>
          <a:p>
            <a:pPr marL="0" lvl="1" indent="0">
              <a:buNone/>
            </a:pPr>
            <a:r>
              <a:rPr lang="fr-FR" sz="1600" dirty="0"/>
              <a:t> </a:t>
            </a:r>
          </a:p>
        </p:txBody>
      </p:sp>
      <p:sp>
        <p:nvSpPr>
          <p:cNvPr id="7" name="ZoneTexte 6">
            <a:extLst>
              <a:ext uri="{FF2B5EF4-FFF2-40B4-BE49-F238E27FC236}">
                <a16:creationId xmlns:a16="http://schemas.microsoft.com/office/drawing/2014/main" id="{FCE1AA3C-0640-C012-FFFF-CECD62B916C6}"/>
              </a:ext>
            </a:extLst>
          </p:cNvPr>
          <p:cNvSpPr txBox="1"/>
          <p:nvPr/>
        </p:nvSpPr>
        <p:spPr>
          <a:xfrm>
            <a:off x="6196149" y="6309423"/>
            <a:ext cx="2451463" cy="261610"/>
          </a:xfrm>
          <a:prstGeom prst="rect">
            <a:avLst/>
          </a:prstGeom>
          <a:noFill/>
        </p:spPr>
        <p:txBody>
          <a:bodyPr wrap="square">
            <a:spAutoFit/>
          </a:bodyPr>
          <a:lstStyle/>
          <a:p>
            <a:r>
              <a:rPr lang="fr-FR" sz="1100" i="1" dirty="0">
                <a:effectLst/>
                <a:latin typeface="Calibri" panose="020F0502020204030204" pitchFamily="34" charset="0"/>
                <a:ea typeface="Calibri" panose="020F0502020204030204" pitchFamily="34" charset="0"/>
                <a:cs typeface="Times New Roman" panose="02020603050405020304" pitchFamily="18" charset="0"/>
              </a:rPr>
              <a:t>Source Robin </a:t>
            </a:r>
            <a:r>
              <a:rPr lang="fr-FR" sz="1100" i="1" dirty="0" err="1">
                <a:effectLst/>
                <a:latin typeface="Calibri" panose="020F0502020204030204" pitchFamily="34" charset="0"/>
                <a:ea typeface="Calibri" panose="020F0502020204030204" pitchFamily="34" charset="0"/>
                <a:cs typeface="Times New Roman" panose="02020603050405020304" pitchFamily="18" charset="0"/>
              </a:rPr>
              <a:t>Dagois</a:t>
            </a:r>
            <a:r>
              <a:rPr lang="fr-FR" sz="1100" i="1" dirty="0">
                <a:effectLst/>
                <a:latin typeface="Calibri" panose="020F0502020204030204" pitchFamily="34" charset="0"/>
                <a:ea typeface="Calibri" panose="020F0502020204030204" pitchFamily="34" charset="0"/>
                <a:cs typeface="Times New Roman" panose="02020603050405020304" pitchFamily="18" charset="0"/>
              </a:rPr>
              <a:t>, Plante &amp; Cité</a:t>
            </a:r>
            <a:endParaRPr lang="fr-FR" sz="1100" dirty="0"/>
          </a:p>
        </p:txBody>
      </p:sp>
    </p:spTree>
    <p:extLst>
      <p:ext uri="{BB962C8B-B14F-4D97-AF65-F5344CB8AC3E}">
        <p14:creationId xmlns:p14="http://schemas.microsoft.com/office/powerpoint/2010/main" val="1750752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A7AEF-CEA6-4261-CF2B-D7D45C0F949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8F01A0C-24DA-C887-DC96-CE5FF8314730}"/>
              </a:ext>
            </a:extLst>
          </p:cNvPr>
          <p:cNvSpPr>
            <a:spLocks noGrp="1"/>
          </p:cNvSpPr>
          <p:nvPr>
            <p:ph type="title"/>
          </p:nvPr>
        </p:nvSpPr>
        <p:spPr>
          <a:xfrm>
            <a:off x="0" y="1"/>
            <a:ext cx="9144000" cy="809896"/>
          </a:xfrm>
          <a:solidFill>
            <a:schemeClr val="accent6">
              <a:lumMod val="20000"/>
              <a:lumOff val="80000"/>
            </a:schemeClr>
          </a:solidFill>
        </p:spPr>
        <p:txBody>
          <a:bodyPr>
            <a:normAutofit/>
          </a:bodyPr>
          <a:lstStyle/>
          <a:p>
            <a:pPr algn="ctr"/>
            <a:r>
              <a:rPr lang="fr-FR" sz="3200" dirty="0">
                <a:solidFill>
                  <a:schemeClr val="accent6">
                    <a:lumMod val="75000"/>
                  </a:schemeClr>
                </a:solidFill>
                <a:latin typeface="Arial Black" panose="020B0A04020102020204" pitchFamily="34" charset="0"/>
              </a:rPr>
              <a:t>La ville inclusive, pour tous</a:t>
            </a:r>
          </a:p>
        </p:txBody>
      </p:sp>
      <p:sp>
        <p:nvSpPr>
          <p:cNvPr id="3" name="Espace réservé du contenu 2">
            <a:extLst>
              <a:ext uri="{FF2B5EF4-FFF2-40B4-BE49-F238E27FC236}">
                <a16:creationId xmlns:a16="http://schemas.microsoft.com/office/drawing/2014/main" id="{889C138F-1B1B-7B51-885D-CEF0F541C6BB}"/>
              </a:ext>
            </a:extLst>
          </p:cNvPr>
          <p:cNvSpPr>
            <a:spLocks noGrp="1"/>
          </p:cNvSpPr>
          <p:nvPr>
            <p:ph idx="1"/>
          </p:nvPr>
        </p:nvSpPr>
        <p:spPr>
          <a:xfrm>
            <a:off x="525780" y="893807"/>
            <a:ext cx="7886700" cy="5550536"/>
          </a:xfrm>
        </p:spPr>
        <p:txBody>
          <a:bodyPr>
            <a:normAutofit lnSpcReduction="10000"/>
          </a:bodyPr>
          <a:lstStyle/>
          <a:p>
            <a:pPr>
              <a:lnSpc>
                <a:spcPct val="120000"/>
              </a:lnSpc>
              <a:spcBef>
                <a:spcPts val="0"/>
              </a:spcBef>
              <a:spcAft>
                <a:spcPts val="600"/>
              </a:spcAft>
            </a:pPr>
            <a:r>
              <a:rPr lang="fr-FR" sz="1900" dirty="0"/>
              <a:t>La ville inclusive doit se préoccuper de toutes les catégories de personnes; longtemps la ville a été conçue pour des automobilistes et plus souvent pour les hommes. Aujourd’hui : </a:t>
            </a:r>
          </a:p>
          <a:p>
            <a:pPr lvl="1">
              <a:lnSpc>
                <a:spcPct val="120000"/>
              </a:lnSpc>
              <a:spcBef>
                <a:spcPts val="0"/>
              </a:spcBef>
              <a:spcAft>
                <a:spcPts val="600"/>
              </a:spcAft>
            </a:pPr>
            <a:r>
              <a:rPr lang="fr-FR" sz="1700" dirty="0"/>
              <a:t>Un urbanisme au féminin doit être conçu pour proposer des espaces auxquels les femmes ont aussi accès </a:t>
            </a:r>
            <a:r>
              <a:rPr lang="fr-FR" sz="1700" i="1" dirty="0">
                <a:solidFill>
                  <a:srgbClr val="FF0000"/>
                </a:solidFill>
              </a:rPr>
              <a:t>(fiche 6.2.3)</a:t>
            </a:r>
          </a:p>
          <a:p>
            <a:pPr lvl="1">
              <a:lnSpc>
                <a:spcPct val="120000"/>
              </a:lnSpc>
              <a:spcBef>
                <a:spcPts val="0"/>
              </a:spcBef>
              <a:spcAft>
                <a:spcPts val="600"/>
              </a:spcAft>
            </a:pPr>
            <a:r>
              <a:rPr lang="fr-FR" sz="1700" dirty="0"/>
              <a:t>Les personnes âgées ou handicapées doivent aussi avoir des aménagements appropriés tels que des espaces verts de proximité, des parcours de promenade adaptés… </a:t>
            </a:r>
            <a:r>
              <a:rPr lang="fr-FR" sz="1700" i="1" dirty="0">
                <a:solidFill>
                  <a:srgbClr val="FF0000"/>
                </a:solidFill>
              </a:rPr>
              <a:t>(fiche 6.2.4)</a:t>
            </a:r>
          </a:p>
          <a:p>
            <a:pPr lvl="1">
              <a:lnSpc>
                <a:spcPct val="120000"/>
              </a:lnSpc>
              <a:spcBef>
                <a:spcPts val="0"/>
              </a:spcBef>
              <a:spcAft>
                <a:spcPts val="600"/>
              </a:spcAft>
            </a:pPr>
            <a:r>
              <a:rPr lang="fr-FR" sz="1700" dirty="0"/>
              <a:t>Trop souvent, les jeunes et notamment les adolescents et davantage encore les adolescentes sont oubliés dans les aménagements publics et dans les PLU </a:t>
            </a:r>
            <a:r>
              <a:rPr lang="fr-FR" sz="1700" i="1" dirty="0">
                <a:solidFill>
                  <a:srgbClr val="FF0000"/>
                </a:solidFill>
              </a:rPr>
              <a:t>(fiche 6.2.5)</a:t>
            </a:r>
            <a:r>
              <a:rPr lang="fr-FR" sz="1700" dirty="0"/>
              <a:t>.</a:t>
            </a:r>
          </a:p>
          <a:p>
            <a:pPr>
              <a:lnSpc>
                <a:spcPct val="120000"/>
              </a:lnSpc>
              <a:spcBef>
                <a:spcPts val="0"/>
              </a:spcBef>
              <a:spcAft>
                <a:spcPts val="600"/>
              </a:spcAft>
            </a:pPr>
            <a:r>
              <a:rPr lang="fr-FR" sz="1900" dirty="0"/>
              <a:t>Une ville saine pour ses habitants et usagers. Comment : </a:t>
            </a:r>
          </a:p>
          <a:p>
            <a:pPr lvl="1">
              <a:lnSpc>
                <a:spcPct val="120000"/>
              </a:lnSpc>
              <a:spcBef>
                <a:spcPts val="0"/>
              </a:spcBef>
              <a:spcAft>
                <a:spcPts val="600"/>
              </a:spcAft>
            </a:pPr>
            <a:r>
              <a:rPr lang="fr-FR" sz="1600" dirty="0"/>
              <a:t>assurer le bien-être aux habitants </a:t>
            </a:r>
            <a:r>
              <a:rPr lang="fr-FR" sz="1600" i="1" dirty="0">
                <a:solidFill>
                  <a:srgbClr val="FF0000"/>
                </a:solidFill>
              </a:rPr>
              <a:t>(fiche 6.3.6)</a:t>
            </a:r>
            <a:r>
              <a:rPr lang="fr-FR" sz="1600" dirty="0"/>
              <a:t>, </a:t>
            </a:r>
          </a:p>
          <a:p>
            <a:pPr lvl="1">
              <a:lnSpc>
                <a:spcPct val="120000"/>
              </a:lnSpc>
              <a:spcBef>
                <a:spcPts val="0"/>
              </a:spcBef>
              <a:spcAft>
                <a:spcPts val="600"/>
              </a:spcAft>
            </a:pPr>
            <a:r>
              <a:rPr lang="fr-FR" sz="1600" dirty="0"/>
              <a:t>améliorer la qualité de l’air </a:t>
            </a:r>
            <a:r>
              <a:rPr lang="fr-FR" sz="1600" i="1" dirty="0">
                <a:solidFill>
                  <a:srgbClr val="FF0000"/>
                </a:solidFill>
              </a:rPr>
              <a:t>(fiche 6.3.7)</a:t>
            </a:r>
            <a:r>
              <a:rPr lang="fr-FR" sz="1600" dirty="0"/>
              <a:t>, réduire les nuisances acoustiques </a:t>
            </a:r>
            <a:r>
              <a:rPr lang="fr-FR" sz="1600" i="1" dirty="0">
                <a:solidFill>
                  <a:srgbClr val="FF0000"/>
                </a:solidFill>
              </a:rPr>
              <a:t>(fiche 6.3.8)</a:t>
            </a:r>
          </a:p>
          <a:p>
            <a:pPr lvl="1">
              <a:lnSpc>
                <a:spcPct val="120000"/>
              </a:lnSpc>
              <a:spcBef>
                <a:spcPts val="0"/>
              </a:spcBef>
              <a:spcAft>
                <a:spcPts val="600"/>
              </a:spcAft>
            </a:pPr>
            <a:r>
              <a:rPr lang="fr-FR" sz="1600" dirty="0"/>
              <a:t>Limiter les rayonnements électromagnétiques </a:t>
            </a:r>
            <a:r>
              <a:rPr lang="fr-FR" sz="1600" i="1" dirty="0">
                <a:solidFill>
                  <a:srgbClr val="FF0000"/>
                </a:solidFill>
              </a:rPr>
              <a:t>(fiche 6.3.9)</a:t>
            </a:r>
            <a:r>
              <a:rPr lang="fr-FR" sz="1600" i="1" dirty="0"/>
              <a:t>.</a:t>
            </a:r>
          </a:p>
          <a:p>
            <a:pPr lvl="1"/>
            <a:endParaRPr lang="fr-FR" dirty="0"/>
          </a:p>
        </p:txBody>
      </p:sp>
    </p:spTree>
    <p:extLst>
      <p:ext uri="{BB962C8B-B14F-4D97-AF65-F5344CB8AC3E}">
        <p14:creationId xmlns:p14="http://schemas.microsoft.com/office/powerpoint/2010/main" val="418957362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1623</TotalTime>
  <Words>1703</Words>
  <Application>Microsoft Office PowerPoint</Application>
  <PresentationFormat>Affichage à l'écran (4:3)</PresentationFormat>
  <Paragraphs>96</Paragraphs>
  <Slides>12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Arial Black</vt:lpstr>
      <vt:lpstr>Calibri</vt:lpstr>
      <vt:lpstr>Calibri Light</vt:lpstr>
      <vt:lpstr>Wingdings</vt:lpstr>
      <vt:lpstr>Thème Office</vt:lpstr>
      <vt:lpstr>Présentation PowerPoint</vt:lpstr>
      <vt:lpstr>Objectifs de l’ouvrage </vt:lpstr>
      <vt:lpstr>Les multiples enjeux du  territoire</vt:lpstr>
      <vt:lpstr>Les PLU/PLUi</vt:lpstr>
      <vt:lpstr>Le ZAN ou la ville nature</vt:lpstr>
      <vt:lpstr>Des réponses complexes et coûteuses</vt:lpstr>
      <vt:lpstr>Le logement durable</vt:lpstr>
      <vt:lpstr>L’adaptation au dérèglement du climat</vt:lpstr>
      <vt:lpstr>La ville inclusive, pour tous</vt:lpstr>
      <vt:lpstr>Le PLU : un projet humain</vt:lpstr>
      <vt:lpstr>Les auteurs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Admin</cp:lastModifiedBy>
  <cp:revision>36</cp:revision>
  <cp:lastPrinted>2024-02-08T11:06:12Z</cp:lastPrinted>
  <dcterms:created xsi:type="dcterms:W3CDTF">2023-09-05T14:35:00Z</dcterms:created>
  <dcterms:modified xsi:type="dcterms:W3CDTF">2024-02-20T11:04:49Z</dcterms:modified>
</cp:coreProperties>
</file>