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6" r:id="rId4"/>
  </p:sldMasterIdLst>
  <p:notesMasterIdLst>
    <p:notesMasterId r:id="rId35"/>
  </p:notesMasterIdLst>
  <p:handoutMasterIdLst>
    <p:handoutMasterId r:id="rId36"/>
  </p:handoutMasterIdLst>
  <p:sldIdLst>
    <p:sldId id="293" r:id="rId5"/>
    <p:sldId id="383" r:id="rId6"/>
    <p:sldId id="335" r:id="rId7"/>
    <p:sldId id="382" r:id="rId8"/>
    <p:sldId id="355" r:id="rId9"/>
    <p:sldId id="384" r:id="rId10"/>
    <p:sldId id="354" r:id="rId11"/>
    <p:sldId id="356" r:id="rId12"/>
    <p:sldId id="358" r:id="rId13"/>
    <p:sldId id="357" r:id="rId14"/>
    <p:sldId id="362" r:id="rId15"/>
    <p:sldId id="363" r:id="rId16"/>
    <p:sldId id="369" r:id="rId17"/>
    <p:sldId id="372" r:id="rId18"/>
    <p:sldId id="370" r:id="rId19"/>
    <p:sldId id="387" r:id="rId20"/>
    <p:sldId id="374" r:id="rId21"/>
    <p:sldId id="376" r:id="rId22"/>
    <p:sldId id="390" r:id="rId23"/>
    <p:sldId id="388" r:id="rId24"/>
    <p:sldId id="389" r:id="rId25"/>
    <p:sldId id="371" r:id="rId26"/>
    <p:sldId id="379" r:id="rId27"/>
    <p:sldId id="391" r:id="rId28"/>
    <p:sldId id="395" r:id="rId29"/>
    <p:sldId id="392" r:id="rId30"/>
    <p:sldId id="393" r:id="rId31"/>
    <p:sldId id="394" r:id="rId32"/>
    <p:sldId id="386" r:id="rId33"/>
    <p:sldId id="385" r:id="rId34"/>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5961"/>
    <a:srgbClr val="819020"/>
    <a:srgbClr val="782F89"/>
    <a:srgbClr val="028D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91EBFB-12BC-436B-8478-45C3D0A35C6E}" v="52" dt="2023-10-03T07:48:08.22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718" autoAdjust="0"/>
  </p:normalViewPr>
  <p:slideViewPr>
    <p:cSldViewPr>
      <p:cViewPr varScale="1">
        <p:scale>
          <a:sx n="97" d="100"/>
          <a:sy n="97" d="100"/>
        </p:scale>
        <p:origin x="396" y="2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92FE085-48FB-4855-B7EF-071B29022EB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305F0C3-3204-4506-B4C8-4253E3E74C4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19D72D8-5D26-41CB-BCE5-9984D392C4FB}" type="datetimeFigureOut">
              <a:rPr lang="fr-FR" smtClean="0"/>
              <a:t>21/02/2024</a:t>
            </a:fld>
            <a:endParaRPr lang="fr-FR"/>
          </a:p>
        </p:txBody>
      </p:sp>
      <p:sp>
        <p:nvSpPr>
          <p:cNvPr id="4" name="Espace réservé du pied de page 3">
            <a:extLst>
              <a:ext uri="{FF2B5EF4-FFF2-40B4-BE49-F238E27FC236}">
                <a16:creationId xmlns:a16="http://schemas.microsoft.com/office/drawing/2014/main" id="{27C30F37-6D10-44EB-A779-85499FB44709}"/>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FB2D803-6418-4B0C-91BB-2BC96ED2186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03471D9-A8FD-43D6-B67C-5DA852513EE5}" type="slidenum">
              <a:rPr lang="fr-FR" smtClean="0"/>
              <a:t>‹N°›</a:t>
            </a:fld>
            <a:endParaRPr lang="fr-FR"/>
          </a:p>
        </p:txBody>
      </p:sp>
    </p:spTree>
    <p:extLst>
      <p:ext uri="{BB962C8B-B14F-4D97-AF65-F5344CB8AC3E}">
        <p14:creationId xmlns:p14="http://schemas.microsoft.com/office/powerpoint/2010/main" val="942474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C18922C-21D9-4C9E-9098-CD92BD93A936}" type="datetimeFigureOut">
              <a:rPr lang="fr-FR" smtClean="0"/>
              <a:t>21/02/2024</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C2D119E-C210-4C28-B7D5-55675E8ED883}" type="slidenum">
              <a:rPr lang="fr-FR" smtClean="0"/>
              <a:t>‹N°›</a:t>
            </a:fld>
            <a:endParaRPr lang="fr-FR"/>
          </a:p>
        </p:txBody>
      </p:sp>
    </p:spTree>
    <p:extLst>
      <p:ext uri="{BB962C8B-B14F-4D97-AF65-F5344CB8AC3E}">
        <p14:creationId xmlns:p14="http://schemas.microsoft.com/office/powerpoint/2010/main" val="3539143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mière diapositive CESER">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1313" t="18827" r="3133" b="21863"/>
          <a:stretch/>
        </p:blipFill>
        <p:spPr>
          <a:xfrm>
            <a:off x="0" y="0"/>
            <a:ext cx="6772275" cy="5143500"/>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43332" y="4104781"/>
            <a:ext cx="2700668" cy="1038719"/>
          </a:xfrm>
          <a:prstGeom prst="rect">
            <a:avLst/>
          </a:prstGeom>
        </p:spPr>
      </p:pic>
      <p:sp>
        <p:nvSpPr>
          <p:cNvPr id="18" name="Titre 1">
            <a:extLst>
              <a:ext uri="{FF2B5EF4-FFF2-40B4-BE49-F238E27FC236}">
                <a16:creationId xmlns:a16="http://schemas.microsoft.com/office/drawing/2014/main" id="{33087CE0-92F6-4886-8BC4-09D4B5818B27}"/>
              </a:ext>
            </a:extLst>
          </p:cNvPr>
          <p:cNvSpPr txBox="1">
            <a:spLocks/>
          </p:cNvSpPr>
          <p:nvPr userDrawn="1"/>
        </p:nvSpPr>
        <p:spPr>
          <a:xfrm>
            <a:off x="-15724" y="2341494"/>
            <a:ext cx="5523828"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000" dirty="0">
                <a:solidFill>
                  <a:schemeClr val="bg1">
                    <a:lumMod val="50000"/>
                  </a:schemeClr>
                </a:solidFill>
                <a:latin typeface="Arial" panose="020B0604020202020204" pitchFamily="34" charset="0"/>
                <a:cs typeface="Arial" panose="020B0604020202020204" pitchFamily="34" charset="0"/>
              </a:rPr>
              <a:t>CESER</a:t>
            </a:r>
            <a:r>
              <a:rPr lang="fr-FR" sz="1200" dirty="0">
                <a:solidFill>
                  <a:schemeClr val="bg1">
                    <a:lumMod val="50000"/>
                  </a:schemeClr>
                </a:solidFill>
                <a:latin typeface="Arial" panose="020B0604020202020204" pitchFamily="34" charset="0"/>
                <a:cs typeface="Arial" panose="020B0604020202020204" pitchFamily="34" charset="0"/>
              </a:rPr>
              <a:t> </a:t>
            </a:r>
            <a:r>
              <a:rPr lang="fr-FR" sz="2800" dirty="0">
                <a:solidFill>
                  <a:schemeClr val="bg1">
                    <a:lumMod val="50000"/>
                  </a:schemeClr>
                </a:solidFill>
                <a:latin typeface="Arial" panose="020B0604020202020204" pitchFamily="34" charset="0"/>
                <a:cs typeface="Arial" panose="020B0604020202020204" pitchFamily="34" charset="0"/>
              </a:rPr>
              <a:t>Centre-Val de Loire</a:t>
            </a:r>
            <a:br>
              <a:rPr lang="fr-FR" sz="2800" dirty="0">
                <a:solidFill>
                  <a:schemeClr val="bg1">
                    <a:lumMod val="50000"/>
                  </a:schemeClr>
                </a:solidFill>
                <a:latin typeface="Arial" panose="020B0604020202020204" pitchFamily="34" charset="0"/>
                <a:cs typeface="Arial" panose="020B0604020202020204" pitchFamily="34" charset="0"/>
              </a:rPr>
            </a:br>
            <a:r>
              <a:rPr lang="fr-FR" sz="1200" dirty="0">
                <a:solidFill>
                  <a:schemeClr val="bg1">
                    <a:lumMod val="50000"/>
                  </a:schemeClr>
                </a:solidFill>
                <a:latin typeface="Arial" panose="020B0604020202020204" pitchFamily="34" charset="0"/>
                <a:cs typeface="Arial" panose="020B0604020202020204" pitchFamily="34" charset="0"/>
              </a:rPr>
              <a:t>Conseil Économique, Social et Environnemental</a:t>
            </a:r>
            <a:endParaRPr lang="fr-FR" sz="1200" dirty="0">
              <a:solidFill>
                <a:srgbClr val="4A59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96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2D0576-2F26-480A-815B-8338E62BF669}" type="slidenum">
              <a:rPr lang="fr-FR" smtClean="0"/>
              <a:t>‹N°›</a:t>
            </a:fld>
            <a:endParaRPr lang="fr-FR"/>
          </a:p>
        </p:txBody>
      </p:sp>
    </p:spTree>
    <p:extLst>
      <p:ext uri="{BB962C8B-B14F-4D97-AF65-F5344CB8AC3E}">
        <p14:creationId xmlns:p14="http://schemas.microsoft.com/office/powerpoint/2010/main" val="89010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2D0576-2F26-480A-815B-8338E62BF669}" type="slidenum">
              <a:rPr lang="fr-FR" smtClean="0"/>
              <a:t>‹N°›</a:t>
            </a:fld>
            <a:endParaRPr lang="fr-FR"/>
          </a:p>
        </p:txBody>
      </p:sp>
    </p:spTree>
    <p:extLst>
      <p:ext uri="{BB962C8B-B14F-4D97-AF65-F5344CB8AC3E}">
        <p14:creationId xmlns:p14="http://schemas.microsoft.com/office/powerpoint/2010/main" val="1008391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52D0576-2F26-480A-815B-8338E62BF669}" type="slidenum">
              <a:rPr lang="fr-FR" smtClean="0"/>
              <a:t>‹N°›</a:t>
            </a:fld>
            <a:endParaRPr lang="fr-FR"/>
          </a:p>
        </p:txBody>
      </p:sp>
    </p:spTree>
    <p:extLst>
      <p:ext uri="{BB962C8B-B14F-4D97-AF65-F5344CB8AC3E}">
        <p14:creationId xmlns:p14="http://schemas.microsoft.com/office/powerpoint/2010/main" val="1180925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52D0576-2F26-480A-815B-8338E62BF669}" type="slidenum">
              <a:rPr lang="fr-FR" smtClean="0"/>
              <a:t>‹N°›</a:t>
            </a:fld>
            <a:endParaRPr lang="fr-FR"/>
          </a:p>
        </p:txBody>
      </p:sp>
    </p:spTree>
    <p:extLst>
      <p:ext uri="{BB962C8B-B14F-4D97-AF65-F5344CB8AC3E}">
        <p14:creationId xmlns:p14="http://schemas.microsoft.com/office/powerpoint/2010/main" val="1436199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04787"/>
            <a:ext cx="3008313" cy="87153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2D0576-2F26-480A-815B-8338E62BF669}" type="slidenum">
              <a:rPr lang="fr-FR" smtClean="0"/>
              <a:t>‹N°›</a:t>
            </a:fld>
            <a:endParaRPr lang="fr-FR"/>
          </a:p>
        </p:txBody>
      </p:sp>
    </p:spTree>
    <p:extLst>
      <p:ext uri="{BB962C8B-B14F-4D97-AF65-F5344CB8AC3E}">
        <p14:creationId xmlns:p14="http://schemas.microsoft.com/office/powerpoint/2010/main" val="423873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2D0576-2F26-480A-815B-8338E62BF669}" type="slidenum">
              <a:rPr lang="fr-FR" smtClean="0"/>
              <a:t>‹N°›</a:t>
            </a:fld>
            <a:endParaRPr lang="fr-FR"/>
          </a:p>
        </p:txBody>
      </p:sp>
    </p:spTree>
    <p:extLst>
      <p:ext uri="{BB962C8B-B14F-4D97-AF65-F5344CB8AC3E}">
        <p14:creationId xmlns:p14="http://schemas.microsoft.com/office/powerpoint/2010/main" val="3621908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2D0576-2F26-480A-815B-8338E62BF669}" type="slidenum">
              <a:rPr lang="fr-FR" smtClean="0"/>
              <a:t>‹N°›</a:t>
            </a:fld>
            <a:endParaRPr lang="fr-FR"/>
          </a:p>
        </p:txBody>
      </p:sp>
    </p:spTree>
    <p:extLst>
      <p:ext uri="{BB962C8B-B14F-4D97-AF65-F5344CB8AC3E}">
        <p14:creationId xmlns:p14="http://schemas.microsoft.com/office/powerpoint/2010/main" val="1400122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2"/>
            <a:ext cx="2057400" cy="329088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154782"/>
            <a:ext cx="6019800" cy="329088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2D0576-2F26-480A-815B-8338E62BF669}" type="slidenum">
              <a:rPr lang="fr-FR" smtClean="0"/>
              <a:t>‹N°›</a:t>
            </a:fld>
            <a:endParaRPr lang="fr-FR"/>
          </a:p>
        </p:txBody>
      </p:sp>
    </p:spTree>
    <p:extLst>
      <p:ext uri="{BB962C8B-B14F-4D97-AF65-F5344CB8AC3E}">
        <p14:creationId xmlns:p14="http://schemas.microsoft.com/office/powerpoint/2010/main" val="3436318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u Powerpoint">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2555776" y="987574"/>
            <a:ext cx="6044208" cy="1102519"/>
          </a:xfrm>
        </p:spPr>
        <p:txBody>
          <a:bodyPr>
            <a:normAutofit/>
          </a:bodyPr>
          <a:lstStyle>
            <a:lvl1pPr>
              <a:defRPr sz="4000">
                <a:solidFill>
                  <a:schemeClr val="bg1">
                    <a:lumMod val="50000"/>
                  </a:schemeClr>
                </a:solidFill>
                <a:latin typeface="Arial" panose="020B0604020202020204" pitchFamily="34" charset="0"/>
                <a:cs typeface="Arial" panose="020B0604020202020204" pitchFamily="34" charset="0"/>
              </a:defRPr>
            </a:lvl1pPr>
          </a:lstStyle>
          <a:p>
            <a:r>
              <a:rPr lang="fr-FR" dirty="0"/>
              <a:t>Titre du Powerpoint</a:t>
            </a:r>
          </a:p>
        </p:txBody>
      </p:sp>
      <p:pic>
        <p:nvPicPr>
          <p:cNvPr id="9" name="Image 8">
            <a:extLst>
              <a:ext uri="{FF2B5EF4-FFF2-40B4-BE49-F238E27FC236}">
                <a16:creationId xmlns:a16="http://schemas.microsoft.com/office/drawing/2014/main" id="{07254451-C9F2-4473-863A-3490AB3B1D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312" y="4297541"/>
            <a:ext cx="1404524" cy="540202"/>
          </a:xfrm>
          <a:prstGeom prst="rect">
            <a:avLst/>
          </a:prstGeom>
        </p:spPr>
      </p:pic>
      <p:pic>
        <p:nvPicPr>
          <p:cNvPr id="21" name="Image 20"/>
          <p:cNvPicPr>
            <a:picLocks noChangeAspect="1"/>
          </p:cNvPicPr>
          <p:nvPr userDrawn="1"/>
        </p:nvPicPr>
        <p:blipFill rotWithShape="1">
          <a:blip r:embed="rId3" cstate="print">
            <a:extLst>
              <a:ext uri="{BEBA8EAE-BF5A-486C-A8C5-ECC9F3942E4B}">
                <a14:imgProps xmlns:a14="http://schemas.microsoft.com/office/drawing/2010/main">
                  <a14:imgLayer r:embed="rId4">
                    <a14:imgEffect>
                      <a14:artisticPhotocopy trans="65000"/>
                    </a14:imgEffect>
                  </a14:imgLayer>
                </a14:imgProps>
              </a:ext>
              <a:ext uri="{28A0092B-C50C-407E-A947-70E740481C1C}">
                <a14:useLocalDpi xmlns:a14="http://schemas.microsoft.com/office/drawing/2010/main" val="0"/>
              </a:ext>
            </a:extLst>
          </a:blip>
          <a:srcRect l="48941" t="59114" r="244" b="6"/>
          <a:stretch/>
        </p:blipFill>
        <p:spPr>
          <a:xfrm>
            <a:off x="-1" y="-1"/>
            <a:ext cx="2668083" cy="2351547"/>
          </a:xfrm>
          <a:prstGeom prst="rect">
            <a:avLst/>
          </a:prstGeom>
        </p:spPr>
      </p:pic>
      <p:sp>
        <p:nvSpPr>
          <p:cNvPr id="6" name="Rectangle 5">
            <a:extLst>
              <a:ext uri="{FF2B5EF4-FFF2-40B4-BE49-F238E27FC236}">
                <a16:creationId xmlns:a16="http://schemas.microsoft.com/office/drawing/2014/main" id="{7270DF41-CB57-4145-8704-A9AB90039626}"/>
              </a:ext>
            </a:extLst>
          </p:cNvPr>
          <p:cNvSpPr/>
          <p:nvPr userDrawn="1"/>
        </p:nvSpPr>
        <p:spPr>
          <a:xfrm>
            <a:off x="0" y="4948014"/>
            <a:ext cx="9144000" cy="195486"/>
          </a:xfrm>
          <a:prstGeom prst="rect">
            <a:avLst/>
          </a:prstGeom>
          <a:gradFill flip="none" rotWithShape="1">
            <a:gsLst>
              <a:gs pos="18000">
                <a:schemeClr val="accent5">
                  <a:lumMod val="50000"/>
                </a:schemeClr>
              </a:gs>
              <a:gs pos="0">
                <a:schemeClr val="tx1">
                  <a:lumMod val="85000"/>
                  <a:lumOff val="15000"/>
                </a:schemeClr>
              </a:gs>
              <a:gs pos="48000">
                <a:srgbClr val="028D96"/>
              </a:gs>
              <a:gs pos="70000">
                <a:srgbClr val="028D96"/>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gradFill>
                <a:gsLst>
                  <a:gs pos="18000">
                    <a:schemeClr val="accent5">
                      <a:lumMod val="50000"/>
                    </a:schemeClr>
                  </a:gs>
                  <a:gs pos="0">
                    <a:schemeClr val="tx1">
                      <a:lumMod val="75000"/>
                      <a:lumOff val="25000"/>
                    </a:schemeClr>
                  </a:gs>
                  <a:gs pos="48000">
                    <a:srgbClr val="028D96"/>
                  </a:gs>
                  <a:gs pos="70000">
                    <a:srgbClr val="028D96"/>
                  </a:gs>
                  <a:gs pos="100000">
                    <a:schemeClr val="accent1">
                      <a:tint val="23500"/>
                      <a:satMod val="160000"/>
                    </a:schemeClr>
                  </a:gs>
                </a:gsLst>
                <a:lin ang="0" scaled="1"/>
              </a:gradFill>
            </a:endParaRPr>
          </a:p>
        </p:txBody>
      </p:sp>
      <p:sp>
        <p:nvSpPr>
          <p:cNvPr id="22" name="Espace réservé du numéro de diapositive 5"/>
          <p:cNvSpPr>
            <a:spLocks noGrp="1"/>
          </p:cNvSpPr>
          <p:nvPr>
            <p:ph type="sldNum" sz="quarter" idx="12"/>
          </p:nvPr>
        </p:nvSpPr>
        <p:spPr>
          <a:xfrm>
            <a:off x="8460432" y="4948014"/>
            <a:ext cx="649358" cy="195485"/>
          </a:xfrm>
        </p:spPr>
        <p:txBody>
          <a:bodyPr/>
          <a:lstStyle>
            <a:lvl1pPr>
              <a:defRPr/>
            </a:lvl1pPr>
          </a:lstStyle>
          <a:p>
            <a:fld id="{C3828E71-C22B-4DCC-918B-441D56F1CAA9}" type="slidenum">
              <a:rPr lang="fr-FR" smtClean="0"/>
              <a:t>‹N°›</a:t>
            </a:fld>
            <a:endParaRPr lang="fr-FR" dirty="0"/>
          </a:p>
        </p:txBody>
      </p:sp>
    </p:spTree>
    <p:extLst>
      <p:ext uri="{BB962C8B-B14F-4D97-AF65-F5344CB8AC3E}">
        <p14:creationId xmlns:p14="http://schemas.microsoft.com/office/powerpoint/2010/main" val="1490218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1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4000">
                <a:solidFill>
                  <a:srgbClr val="028D96"/>
                </a:solidFill>
                <a:latin typeface="Arial" panose="020B0604020202020204" pitchFamily="34" charset="0"/>
                <a:cs typeface="Arial" panose="020B0604020202020204" pitchFamily="34" charset="0"/>
              </a:defRPr>
            </a:lvl1pPr>
          </a:lstStyle>
          <a:p>
            <a:r>
              <a:rPr lang="fr-FR" dirty="0"/>
              <a:t>Titre 1 (Arial 40)</a:t>
            </a:r>
          </a:p>
        </p:txBody>
      </p:sp>
      <p:sp>
        <p:nvSpPr>
          <p:cNvPr id="3" name="Espace réservé du contenu 2"/>
          <p:cNvSpPr>
            <a:spLocks noGrp="1"/>
          </p:cNvSpPr>
          <p:nvPr>
            <p:ph idx="1" hasCustomPrompt="1"/>
          </p:nvPr>
        </p:nvSpPr>
        <p:spPr>
          <a:xfrm>
            <a:off x="899592" y="1419622"/>
            <a:ext cx="7787208" cy="3175000"/>
          </a:xfrm>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pPr lvl="0"/>
            <a:r>
              <a:rPr lang="fr-FR" dirty="0"/>
              <a:t>Contenu (Arial 12)</a:t>
            </a:r>
          </a:p>
        </p:txBody>
      </p:sp>
      <p:pic>
        <p:nvPicPr>
          <p:cNvPr id="9" name="Image 8"/>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Photocopy trans="65000"/>
                    </a14:imgEffect>
                  </a14:imgLayer>
                </a14:imgProps>
              </a:ext>
              <a:ext uri="{28A0092B-C50C-407E-A947-70E740481C1C}">
                <a14:useLocalDpi xmlns:a14="http://schemas.microsoft.com/office/drawing/2010/main" val="0"/>
              </a:ext>
            </a:extLst>
          </a:blip>
          <a:srcRect l="48941" t="59114" r="244" b="6"/>
          <a:stretch/>
        </p:blipFill>
        <p:spPr>
          <a:xfrm>
            <a:off x="-1" y="-1"/>
            <a:ext cx="2668083" cy="2351547"/>
          </a:xfrm>
          <a:prstGeom prst="rect">
            <a:avLst/>
          </a:prstGeom>
        </p:spPr>
      </p:pic>
      <p:sp>
        <p:nvSpPr>
          <p:cNvPr id="6" name="Rectangle 5">
            <a:extLst>
              <a:ext uri="{FF2B5EF4-FFF2-40B4-BE49-F238E27FC236}">
                <a16:creationId xmlns:a16="http://schemas.microsoft.com/office/drawing/2014/main" id="{7270DF41-CB57-4145-8704-A9AB90039626}"/>
              </a:ext>
            </a:extLst>
          </p:cNvPr>
          <p:cNvSpPr/>
          <p:nvPr userDrawn="1"/>
        </p:nvSpPr>
        <p:spPr>
          <a:xfrm>
            <a:off x="0" y="4948014"/>
            <a:ext cx="9144000" cy="195486"/>
          </a:xfrm>
          <a:prstGeom prst="rect">
            <a:avLst/>
          </a:prstGeom>
          <a:gradFill flip="none" rotWithShape="1">
            <a:gsLst>
              <a:gs pos="18000">
                <a:schemeClr val="accent5">
                  <a:lumMod val="50000"/>
                </a:schemeClr>
              </a:gs>
              <a:gs pos="0">
                <a:schemeClr val="tx1">
                  <a:lumMod val="85000"/>
                  <a:lumOff val="15000"/>
                </a:schemeClr>
              </a:gs>
              <a:gs pos="48000">
                <a:srgbClr val="028D96"/>
              </a:gs>
              <a:gs pos="70000">
                <a:srgbClr val="028D96"/>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gradFill>
                <a:gsLst>
                  <a:gs pos="18000">
                    <a:schemeClr val="accent5">
                      <a:lumMod val="50000"/>
                    </a:schemeClr>
                  </a:gs>
                  <a:gs pos="0">
                    <a:schemeClr val="tx1">
                      <a:lumMod val="75000"/>
                      <a:lumOff val="25000"/>
                    </a:schemeClr>
                  </a:gs>
                  <a:gs pos="48000">
                    <a:srgbClr val="028D96"/>
                  </a:gs>
                  <a:gs pos="70000">
                    <a:srgbClr val="028D96"/>
                  </a:gs>
                  <a:gs pos="100000">
                    <a:schemeClr val="accent1">
                      <a:tint val="23500"/>
                      <a:satMod val="160000"/>
                    </a:schemeClr>
                  </a:gs>
                </a:gsLst>
                <a:lin ang="0" scaled="1"/>
              </a:gradFill>
            </a:endParaRPr>
          </a:p>
        </p:txBody>
      </p:sp>
      <p:sp>
        <p:nvSpPr>
          <p:cNvPr id="7" name="Espace réservé du numéro de diapositive 5"/>
          <p:cNvSpPr>
            <a:spLocks noGrp="1"/>
          </p:cNvSpPr>
          <p:nvPr>
            <p:ph type="sldNum" sz="quarter" idx="12"/>
          </p:nvPr>
        </p:nvSpPr>
        <p:spPr>
          <a:xfrm>
            <a:off x="8460432" y="4948014"/>
            <a:ext cx="649358" cy="195485"/>
          </a:xfrm>
        </p:spPr>
        <p:txBody>
          <a:bodyPr/>
          <a:lstStyle>
            <a:lvl1pPr>
              <a:defRPr/>
            </a:lvl1pPr>
          </a:lstStyle>
          <a:p>
            <a:fld id="{C3828E71-C22B-4DCC-918B-441D56F1CAA9}" type="slidenum">
              <a:rPr lang="fr-FR" smtClean="0"/>
              <a:t>‹N°›</a:t>
            </a:fld>
            <a:endParaRPr lang="fr-FR" dirty="0"/>
          </a:p>
        </p:txBody>
      </p:sp>
    </p:spTree>
    <p:extLst>
      <p:ext uri="{BB962C8B-B14F-4D97-AF65-F5344CB8AC3E}">
        <p14:creationId xmlns:p14="http://schemas.microsoft.com/office/powerpoint/2010/main" val="422951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2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4000">
                <a:solidFill>
                  <a:srgbClr val="782F89"/>
                </a:solidFill>
                <a:latin typeface="Arial" panose="020B0604020202020204" pitchFamily="34" charset="0"/>
                <a:cs typeface="Arial" panose="020B0604020202020204" pitchFamily="34" charset="0"/>
              </a:defRPr>
            </a:lvl1pPr>
          </a:lstStyle>
          <a:p>
            <a:r>
              <a:rPr lang="fr-FR" dirty="0"/>
              <a:t>Titre 2 (Arial 40)</a:t>
            </a:r>
          </a:p>
        </p:txBody>
      </p:sp>
      <p:sp>
        <p:nvSpPr>
          <p:cNvPr id="8" name="Espace réservé du contenu 2"/>
          <p:cNvSpPr>
            <a:spLocks noGrp="1"/>
          </p:cNvSpPr>
          <p:nvPr>
            <p:ph idx="1" hasCustomPrompt="1"/>
          </p:nvPr>
        </p:nvSpPr>
        <p:spPr>
          <a:xfrm>
            <a:off x="899592" y="1419622"/>
            <a:ext cx="7787208" cy="3175000"/>
          </a:xfrm>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pPr lvl="0"/>
            <a:r>
              <a:rPr lang="fr-FR" dirty="0"/>
              <a:t>Contenu (Arial 12)</a:t>
            </a:r>
          </a:p>
        </p:txBody>
      </p:sp>
      <p:pic>
        <p:nvPicPr>
          <p:cNvPr id="10" name="Image 9"/>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Photocopy trans="65000"/>
                    </a14:imgEffect>
                  </a14:imgLayer>
                </a14:imgProps>
              </a:ext>
              <a:ext uri="{28A0092B-C50C-407E-A947-70E740481C1C}">
                <a14:useLocalDpi xmlns:a14="http://schemas.microsoft.com/office/drawing/2010/main" val="0"/>
              </a:ext>
            </a:extLst>
          </a:blip>
          <a:srcRect l="48941" t="59114" r="244" b="6"/>
          <a:stretch/>
        </p:blipFill>
        <p:spPr>
          <a:xfrm>
            <a:off x="-1" y="-1"/>
            <a:ext cx="2668083" cy="2351547"/>
          </a:xfrm>
          <a:prstGeom prst="rect">
            <a:avLst/>
          </a:prstGeom>
        </p:spPr>
      </p:pic>
      <p:sp>
        <p:nvSpPr>
          <p:cNvPr id="6" name="Rectangle 5">
            <a:extLst>
              <a:ext uri="{FF2B5EF4-FFF2-40B4-BE49-F238E27FC236}">
                <a16:creationId xmlns:a16="http://schemas.microsoft.com/office/drawing/2014/main" id="{7270DF41-CB57-4145-8704-A9AB90039626}"/>
              </a:ext>
            </a:extLst>
          </p:cNvPr>
          <p:cNvSpPr/>
          <p:nvPr userDrawn="1"/>
        </p:nvSpPr>
        <p:spPr>
          <a:xfrm>
            <a:off x="0" y="4948014"/>
            <a:ext cx="9144000" cy="195486"/>
          </a:xfrm>
          <a:prstGeom prst="rect">
            <a:avLst/>
          </a:prstGeom>
          <a:gradFill flip="none" rotWithShape="1">
            <a:gsLst>
              <a:gs pos="18000">
                <a:schemeClr val="accent5">
                  <a:lumMod val="50000"/>
                </a:schemeClr>
              </a:gs>
              <a:gs pos="0">
                <a:schemeClr val="tx1">
                  <a:lumMod val="85000"/>
                  <a:lumOff val="15000"/>
                </a:schemeClr>
              </a:gs>
              <a:gs pos="48000">
                <a:srgbClr val="028D96"/>
              </a:gs>
              <a:gs pos="70000">
                <a:srgbClr val="028D96"/>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gradFill>
                <a:gsLst>
                  <a:gs pos="18000">
                    <a:schemeClr val="accent5">
                      <a:lumMod val="50000"/>
                    </a:schemeClr>
                  </a:gs>
                  <a:gs pos="0">
                    <a:schemeClr val="tx1">
                      <a:lumMod val="75000"/>
                      <a:lumOff val="25000"/>
                    </a:schemeClr>
                  </a:gs>
                  <a:gs pos="48000">
                    <a:srgbClr val="028D96"/>
                  </a:gs>
                  <a:gs pos="70000">
                    <a:srgbClr val="028D96"/>
                  </a:gs>
                  <a:gs pos="100000">
                    <a:schemeClr val="accent1">
                      <a:tint val="23500"/>
                      <a:satMod val="160000"/>
                    </a:schemeClr>
                  </a:gs>
                </a:gsLst>
                <a:lin ang="0" scaled="1"/>
              </a:gradFill>
            </a:endParaRPr>
          </a:p>
        </p:txBody>
      </p:sp>
      <p:sp>
        <p:nvSpPr>
          <p:cNvPr id="7" name="Espace réservé du numéro de diapositive 5"/>
          <p:cNvSpPr>
            <a:spLocks noGrp="1"/>
          </p:cNvSpPr>
          <p:nvPr>
            <p:ph type="sldNum" sz="quarter" idx="12"/>
          </p:nvPr>
        </p:nvSpPr>
        <p:spPr>
          <a:xfrm>
            <a:off x="8460432" y="4948014"/>
            <a:ext cx="649358" cy="195485"/>
          </a:xfrm>
        </p:spPr>
        <p:txBody>
          <a:bodyPr/>
          <a:lstStyle>
            <a:lvl1pPr>
              <a:defRPr/>
            </a:lvl1pPr>
          </a:lstStyle>
          <a:p>
            <a:fld id="{C3828E71-C22B-4DCC-918B-441D56F1CAA9}" type="slidenum">
              <a:rPr lang="fr-FR" smtClean="0"/>
              <a:t>‹N°›</a:t>
            </a:fld>
            <a:endParaRPr lang="fr-FR" dirty="0"/>
          </a:p>
        </p:txBody>
      </p:sp>
    </p:spTree>
    <p:extLst>
      <p:ext uri="{BB962C8B-B14F-4D97-AF65-F5344CB8AC3E}">
        <p14:creationId xmlns:p14="http://schemas.microsoft.com/office/powerpoint/2010/main" val="235485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3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4000">
                <a:solidFill>
                  <a:srgbClr val="819020"/>
                </a:solidFill>
                <a:latin typeface="Arial" panose="020B0604020202020204" pitchFamily="34" charset="0"/>
                <a:cs typeface="Arial" panose="020B0604020202020204" pitchFamily="34" charset="0"/>
              </a:defRPr>
            </a:lvl1pPr>
          </a:lstStyle>
          <a:p>
            <a:r>
              <a:rPr lang="fr-FR" dirty="0"/>
              <a:t>Titre 3 (Arial 40)</a:t>
            </a:r>
          </a:p>
        </p:txBody>
      </p:sp>
      <p:sp>
        <p:nvSpPr>
          <p:cNvPr id="8" name="Espace réservé du contenu 2"/>
          <p:cNvSpPr>
            <a:spLocks noGrp="1"/>
          </p:cNvSpPr>
          <p:nvPr>
            <p:ph idx="1" hasCustomPrompt="1"/>
          </p:nvPr>
        </p:nvSpPr>
        <p:spPr>
          <a:xfrm>
            <a:off x="899592" y="1419622"/>
            <a:ext cx="7787208" cy="3175000"/>
          </a:xfrm>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pPr lvl="0"/>
            <a:r>
              <a:rPr lang="fr-FR" dirty="0"/>
              <a:t>Contenu (Arial 12)</a:t>
            </a:r>
          </a:p>
        </p:txBody>
      </p:sp>
      <p:pic>
        <p:nvPicPr>
          <p:cNvPr id="10" name="Image 9"/>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Photocopy trans="65000"/>
                    </a14:imgEffect>
                  </a14:imgLayer>
                </a14:imgProps>
              </a:ext>
              <a:ext uri="{28A0092B-C50C-407E-A947-70E740481C1C}">
                <a14:useLocalDpi xmlns:a14="http://schemas.microsoft.com/office/drawing/2010/main" val="0"/>
              </a:ext>
            </a:extLst>
          </a:blip>
          <a:srcRect l="48941" t="59114" r="244" b="6"/>
          <a:stretch/>
        </p:blipFill>
        <p:spPr>
          <a:xfrm>
            <a:off x="-1" y="-1"/>
            <a:ext cx="2668083" cy="2351547"/>
          </a:xfrm>
          <a:prstGeom prst="rect">
            <a:avLst/>
          </a:prstGeom>
        </p:spPr>
      </p:pic>
      <p:sp>
        <p:nvSpPr>
          <p:cNvPr id="6" name="Rectangle 5">
            <a:extLst>
              <a:ext uri="{FF2B5EF4-FFF2-40B4-BE49-F238E27FC236}">
                <a16:creationId xmlns:a16="http://schemas.microsoft.com/office/drawing/2014/main" id="{7270DF41-CB57-4145-8704-A9AB90039626}"/>
              </a:ext>
            </a:extLst>
          </p:cNvPr>
          <p:cNvSpPr/>
          <p:nvPr userDrawn="1"/>
        </p:nvSpPr>
        <p:spPr>
          <a:xfrm>
            <a:off x="0" y="4948014"/>
            <a:ext cx="9144000" cy="195486"/>
          </a:xfrm>
          <a:prstGeom prst="rect">
            <a:avLst/>
          </a:prstGeom>
          <a:gradFill flip="none" rotWithShape="1">
            <a:gsLst>
              <a:gs pos="18000">
                <a:schemeClr val="accent5">
                  <a:lumMod val="50000"/>
                </a:schemeClr>
              </a:gs>
              <a:gs pos="0">
                <a:schemeClr val="tx1">
                  <a:lumMod val="85000"/>
                  <a:lumOff val="15000"/>
                </a:schemeClr>
              </a:gs>
              <a:gs pos="48000">
                <a:srgbClr val="028D96"/>
              </a:gs>
              <a:gs pos="70000">
                <a:srgbClr val="028D96"/>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gradFill>
                <a:gsLst>
                  <a:gs pos="18000">
                    <a:schemeClr val="accent5">
                      <a:lumMod val="50000"/>
                    </a:schemeClr>
                  </a:gs>
                  <a:gs pos="0">
                    <a:schemeClr val="tx1">
                      <a:lumMod val="75000"/>
                      <a:lumOff val="25000"/>
                    </a:schemeClr>
                  </a:gs>
                  <a:gs pos="48000">
                    <a:srgbClr val="028D96"/>
                  </a:gs>
                  <a:gs pos="70000">
                    <a:srgbClr val="028D96"/>
                  </a:gs>
                  <a:gs pos="100000">
                    <a:schemeClr val="accent1">
                      <a:tint val="23500"/>
                      <a:satMod val="160000"/>
                    </a:schemeClr>
                  </a:gs>
                </a:gsLst>
                <a:lin ang="0" scaled="1"/>
              </a:gradFill>
            </a:endParaRPr>
          </a:p>
        </p:txBody>
      </p:sp>
      <p:sp>
        <p:nvSpPr>
          <p:cNvPr id="7" name="Espace réservé du numéro de diapositive 5"/>
          <p:cNvSpPr>
            <a:spLocks noGrp="1"/>
          </p:cNvSpPr>
          <p:nvPr>
            <p:ph type="sldNum" sz="quarter" idx="12"/>
          </p:nvPr>
        </p:nvSpPr>
        <p:spPr>
          <a:xfrm>
            <a:off x="8460432" y="4948014"/>
            <a:ext cx="649358" cy="195485"/>
          </a:xfrm>
        </p:spPr>
        <p:txBody>
          <a:bodyPr/>
          <a:lstStyle>
            <a:lvl1pPr>
              <a:defRPr/>
            </a:lvl1pPr>
          </a:lstStyle>
          <a:p>
            <a:fld id="{C3828E71-C22B-4DCC-918B-441D56F1CAA9}" type="slidenum">
              <a:rPr lang="fr-FR" smtClean="0"/>
              <a:t>‹N°›</a:t>
            </a:fld>
            <a:endParaRPr lang="fr-FR" dirty="0"/>
          </a:p>
        </p:txBody>
      </p:sp>
    </p:spTree>
    <p:extLst>
      <p:ext uri="{BB962C8B-B14F-4D97-AF65-F5344CB8AC3E}">
        <p14:creationId xmlns:p14="http://schemas.microsoft.com/office/powerpoint/2010/main" val="257884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4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4000">
                <a:solidFill>
                  <a:srgbClr val="4A5961"/>
                </a:solidFill>
                <a:latin typeface="Arial" panose="020B0604020202020204" pitchFamily="34" charset="0"/>
                <a:cs typeface="Arial" panose="020B0604020202020204" pitchFamily="34" charset="0"/>
              </a:defRPr>
            </a:lvl1pPr>
          </a:lstStyle>
          <a:p>
            <a:r>
              <a:rPr lang="fr-FR" dirty="0"/>
              <a:t>Titre 4 (Arial 40)</a:t>
            </a:r>
          </a:p>
        </p:txBody>
      </p:sp>
      <p:sp>
        <p:nvSpPr>
          <p:cNvPr id="8" name="Espace réservé du contenu 2"/>
          <p:cNvSpPr>
            <a:spLocks noGrp="1"/>
          </p:cNvSpPr>
          <p:nvPr>
            <p:ph idx="1" hasCustomPrompt="1"/>
          </p:nvPr>
        </p:nvSpPr>
        <p:spPr>
          <a:xfrm>
            <a:off x="899592" y="1419622"/>
            <a:ext cx="7787208" cy="3175000"/>
          </a:xfrm>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pPr lvl="0"/>
            <a:r>
              <a:rPr lang="fr-FR" dirty="0"/>
              <a:t>Contenu (Arial 12)</a:t>
            </a:r>
          </a:p>
        </p:txBody>
      </p:sp>
      <p:pic>
        <p:nvPicPr>
          <p:cNvPr id="10" name="Image 9"/>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Photocopy trans="65000"/>
                    </a14:imgEffect>
                  </a14:imgLayer>
                </a14:imgProps>
              </a:ext>
              <a:ext uri="{28A0092B-C50C-407E-A947-70E740481C1C}">
                <a14:useLocalDpi xmlns:a14="http://schemas.microsoft.com/office/drawing/2010/main" val="0"/>
              </a:ext>
            </a:extLst>
          </a:blip>
          <a:srcRect l="48941" t="59114" r="244" b="6"/>
          <a:stretch/>
        </p:blipFill>
        <p:spPr>
          <a:xfrm>
            <a:off x="-1" y="-1"/>
            <a:ext cx="2668083" cy="2351547"/>
          </a:xfrm>
          <a:prstGeom prst="rect">
            <a:avLst/>
          </a:prstGeom>
        </p:spPr>
      </p:pic>
      <p:sp>
        <p:nvSpPr>
          <p:cNvPr id="6" name="Rectangle 5">
            <a:extLst>
              <a:ext uri="{FF2B5EF4-FFF2-40B4-BE49-F238E27FC236}">
                <a16:creationId xmlns:a16="http://schemas.microsoft.com/office/drawing/2014/main" id="{7270DF41-CB57-4145-8704-A9AB90039626}"/>
              </a:ext>
            </a:extLst>
          </p:cNvPr>
          <p:cNvSpPr/>
          <p:nvPr userDrawn="1"/>
        </p:nvSpPr>
        <p:spPr>
          <a:xfrm>
            <a:off x="0" y="4948014"/>
            <a:ext cx="9144000" cy="195486"/>
          </a:xfrm>
          <a:prstGeom prst="rect">
            <a:avLst/>
          </a:prstGeom>
          <a:gradFill flip="none" rotWithShape="1">
            <a:gsLst>
              <a:gs pos="18000">
                <a:schemeClr val="accent5">
                  <a:lumMod val="50000"/>
                </a:schemeClr>
              </a:gs>
              <a:gs pos="0">
                <a:schemeClr val="tx1">
                  <a:lumMod val="85000"/>
                  <a:lumOff val="15000"/>
                </a:schemeClr>
              </a:gs>
              <a:gs pos="48000">
                <a:srgbClr val="028D96"/>
              </a:gs>
              <a:gs pos="70000">
                <a:srgbClr val="028D96"/>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gradFill>
                <a:gsLst>
                  <a:gs pos="18000">
                    <a:schemeClr val="accent5">
                      <a:lumMod val="50000"/>
                    </a:schemeClr>
                  </a:gs>
                  <a:gs pos="0">
                    <a:schemeClr val="tx1">
                      <a:lumMod val="75000"/>
                      <a:lumOff val="25000"/>
                    </a:schemeClr>
                  </a:gs>
                  <a:gs pos="48000">
                    <a:srgbClr val="028D96"/>
                  </a:gs>
                  <a:gs pos="70000">
                    <a:srgbClr val="028D96"/>
                  </a:gs>
                  <a:gs pos="100000">
                    <a:schemeClr val="accent1">
                      <a:tint val="23500"/>
                      <a:satMod val="160000"/>
                    </a:schemeClr>
                  </a:gs>
                </a:gsLst>
                <a:lin ang="0" scaled="1"/>
              </a:gradFill>
            </a:endParaRPr>
          </a:p>
        </p:txBody>
      </p:sp>
      <p:sp>
        <p:nvSpPr>
          <p:cNvPr id="7" name="Espace réservé du numéro de diapositive 5"/>
          <p:cNvSpPr>
            <a:spLocks noGrp="1"/>
          </p:cNvSpPr>
          <p:nvPr>
            <p:ph type="sldNum" sz="quarter" idx="12"/>
          </p:nvPr>
        </p:nvSpPr>
        <p:spPr>
          <a:xfrm>
            <a:off x="8460432" y="4948014"/>
            <a:ext cx="649358" cy="195485"/>
          </a:xfrm>
        </p:spPr>
        <p:txBody>
          <a:bodyPr/>
          <a:lstStyle>
            <a:lvl1pPr>
              <a:defRPr/>
            </a:lvl1pPr>
          </a:lstStyle>
          <a:p>
            <a:fld id="{C3828E71-C22B-4DCC-918B-441D56F1CAA9}" type="slidenum">
              <a:rPr lang="fr-FR" smtClean="0"/>
              <a:t>‹N°›</a:t>
            </a:fld>
            <a:endParaRPr lang="fr-FR" dirty="0"/>
          </a:p>
        </p:txBody>
      </p:sp>
    </p:spTree>
    <p:extLst>
      <p:ext uri="{BB962C8B-B14F-4D97-AF65-F5344CB8AC3E}">
        <p14:creationId xmlns:p14="http://schemas.microsoft.com/office/powerpoint/2010/main" val="4108656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Neutre Contenu">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Photocopy trans="65000"/>
                    </a14:imgEffect>
                  </a14:imgLayer>
                </a14:imgProps>
              </a:ext>
              <a:ext uri="{28A0092B-C50C-407E-A947-70E740481C1C}">
                <a14:useLocalDpi xmlns:a14="http://schemas.microsoft.com/office/drawing/2010/main" val="0"/>
              </a:ext>
            </a:extLst>
          </a:blip>
          <a:srcRect l="48941" t="59114" r="244" b="6"/>
          <a:stretch/>
        </p:blipFill>
        <p:spPr>
          <a:xfrm>
            <a:off x="-1" y="-1"/>
            <a:ext cx="2668083" cy="2351547"/>
          </a:xfrm>
          <a:prstGeom prst="rect">
            <a:avLst/>
          </a:prstGeom>
        </p:spPr>
      </p:pic>
      <p:sp>
        <p:nvSpPr>
          <p:cNvPr id="8" name="Espace réservé du contenu 2"/>
          <p:cNvSpPr>
            <a:spLocks noGrp="1"/>
          </p:cNvSpPr>
          <p:nvPr>
            <p:ph idx="1" hasCustomPrompt="1"/>
          </p:nvPr>
        </p:nvSpPr>
        <p:spPr>
          <a:xfrm>
            <a:off x="899592" y="1419622"/>
            <a:ext cx="7787208" cy="3175000"/>
          </a:xfrm>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pPr lvl="0"/>
            <a:r>
              <a:rPr lang="fr-FR" dirty="0"/>
              <a:t>Contenu (Arial 12)</a:t>
            </a:r>
          </a:p>
        </p:txBody>
      </p:sp>
      <p:sp>
        <p:nvSpPr>
          <p:cNvPr id="5" name="Rectangle 4">
            <a:extLst>
              <a:ext uri="{FF2B5EF4-FFF2-40B4-BE49-F238E27FC236}">
                <a16:creationId xmlns:a16="http://schemas.microsoft.com/office/drawing/2014/main" id="{7270DF41-CB57-4145-8704-A9AB90039626}"/>
              </a:ext>
            </a:extLst>
          </p:cNvPr>
          <p:cNvSpPr/>
          <p:nvPr userDrawn="1"/>
        </p:nvSpPr>
        <p:spPr>
          <a:xfrm>
            <a:off x="0" y="4948014"/>
            <a:ext cx="9144000" cy="195486"/>
          </a:xfrm>
          <a:prstGeom prst="rect">
            <a:avLst/>
          </a:prstGeom>
          <a:gradFill flip="none" rotWithShape="1">
            <a:gsLst>
              <a:gs pos="18000">
                <a:schemeClr val="accent5">
                  <a:lumMod val="50000"/>
                </a:schemeClr>
              </a:gs>
              <a:gs pos="0">
                <a:schemeClr val="tx1">
                  <a:lumMod val="85000"/>
                  <a:lumOff val="15000"/>
                </a:schemeClr>
              </a:gs>
              <a:gs pos="48000">
                <a:srgbClr val="028D96"/>
              </a:gs>
              <a:gs pos="70000">
                <a:srgbClr val="028D96"/>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gradFill>
                <a:gsLst>
                  <a:gs pos="18000">
                    <a:schemeClr val="accent5">
                      <a:lumMod val="50000"/>
                    </a:schemeClr>
                  </a:gs>
                  <a:gs pos="0">
                    <a:schemeClr val="tx1">
                      <a:lumMod val="75000"/>
                      <a:lumOff val="25000"/>
                    </a:schemeClr>
                  </a:gs>
                  <a:gs pos="48000">
                    <a:srgbClr val="028D96"/>
                  </a:gs>
                  <a:gs pos="70000">
                    <a:srgbClr val="028D96"/>
                  </a:gs>
                  <a:gs pos="100000">
                    <a:schemeClr val="accent1">
                      <a:tint val="23500"/>
                      <a:satMod val="160000"/>
                    </a:schemeClr>
                  </a:gs>
                </a:gsLst>
                <a:lin ang="0" scaled="1"/>
              </a:gradFill>
            </a:endParaRPr>
          </a:p>
        </p:txBody>
      </p:sp>
      <p:sp>
        <p:nvSpPr>
          <p:cNvPr id="6" name="Espace réservé du numéro de diapositive 5"/>
          <p:cNvSpPr>
            <a:spLocks noGrp="1"/>
          </p:cNvSpPr>
          <p:nvPr>
            <p:ph type="sldNum" sz="quarter" idx="12"/>
          </p:nvPr>
        </p:nvSpPr>
        <p:spPr>
          <a:xfrm>
            <a:off x="8460432" y="4948014"/>
            <a:ext cx="649358" cy="195485"/>
          </a:xfrm>
        </p:spPr>
        <p:txBody>
          <a:bodyPr/>
          <a:lstStyle>
            <a:lvl1pPr>
              <a:defRPr/>
            </a:lvl1pPr>
          </a:lstStyle>
          <a:p>
            <a:fld id="{C3828E71-C22B-4DCC-918B-441D56F1CAA9}" type="slidenum">
              <a:rPr lang="fr-FR" smtClean="0"/>
              <a:t>‹N°›</a:t>
            </a:fld>
            <a:endParaRPr lang="fr-FR" dirty="0"/>
          </a:p>
        </p:txBody>
      </p:sp>
    </p:spTree>
    <p:extLst>
      <p:ext uri="{BB962C8B-B14F-4D97-AF65-F5344CB8AC3E}">
        <p14:creationId xmlns:p14="http://schemas.microsoft.com/office/powerpoint/2010/main" val="408229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rnière page Powerpoint &quot;Merci de Votre Attention&quot;">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33087CE0-92F6-4886-8BC4-09D4B5818B27}"/>
              </a:ext>
            </a:extLst>
          </p:cNvPr>
          <p:cNvSpPr txBox="1">
            <a:spLocks/>
          </p:cNvSpPr>
          <p:nvPr userDrawn="1"/>
        </p:nvSpPr>
        <p:spPr>
          <a:xfrm>
            <a:off x="2267744" y="1753812"/>
            <a:ext cx="590465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FR" sz="4000" dirty="0">
                <a:solidFill>
                  <a:srgbClr val="4A5961"/>
                </a:solidFill>
                <a:latin typeface="Arial" panose="020B0604020202020204" pitchFamily="34" charset="0"/>
                <a:cs typeface="Arial" panose="020B0604020202020204" pitchFamily="34" charset="0"/>
              </a:rPr>
              <a:t>Merci de votre attention !</a:t>
            </a:r>
          </a:p>
        </p:txBody>
      </p:sp>
      <p:pic>
        <p:nvPicPr>
          <p:cNvPr id="10" name="Image 9">
            <a:extLst>
              <a:ext uri="{FF2B5EF4-FFF2-40B4-BE49-F238E27FC236}">
                <a16:creationId xmlns:a16="http://schemas.microsoft.com/office/drawing/2014/main" id="{234C60F0-093C-43ED-95CD-49F10473E7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3332" y="3939901"/>
            <a:ext cx="2700668" cy="1038719"/>
          </a:xfrm>
          <a:prstGeom prst="rect">
            <a:avLst/>
          </a:prstGeom>
        </p:spPr>
      </p:pic>
      <p:sp>
        <p:nvSpPr>
          <p:cNvPr id="11" name="Rectangle 10">
            <a:extLst>
              <a:ext uri="{FF2B5EF4-FFF2-40B4-BE49-F238E27FC236}">
                <a16:creationId xmlns:a16="http://schemas.microsoft.com/office/drawing/2014/main" id="{7270DF41-CB57-4145-8704-A9AB90039626}"/>
              </a:ext>
            </a:extLst>
          </p:cNvPr>
          <p:cNvSpPr/>
          <p:nvPr userDrawn="1"/>
        </p:nvSpPr>
        <p:spPr>
          <a:xfrm>
            <a:off x="0" y="4948014"/>
            <a:ext cx="9144000" cy="195486"/>
          </a:xfrm>
          <a:prstGeom prst="rect">
            <a:avLst/>
          </a:prstGeom>
          <a:gradFill flip="none" rotWithShape="1">
            <a:gsLst>
              <a:gs pos="18000">
                <a:schemeClr val="accent5">
                  <a:lumMod val="50000"/>
                </a:schemeClr>
              </a:gs>
              <a:gs pos="0">
                <a:schemeClr val="tx1">
                  <a:lumMod val="85000"/>
                  <a:lumOff val="15000"/>
                </a:schemeClr>
              </a:gs>
              <a:gs pos="48000">
                <a:srgbClr val="028D96"/>
              </a:gs>
              <a:gs pos="70000">
                <a:srgbClr val="028D96"/>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gradFill>
                <a:gsLst>
                  <a:gs pos="18000">
                    <a:schemeClr val="accent5">
                      <a:lumMod val="50000"/>
                    </a:schemeClr>
                  </a:gs>
                  <a:gs pos="0">
                    <a:schemeClr val="tx1">
                      <a:lumMod val="75000"/>
                      <a:lumOff val="25000"/>
                    </a:schemeClr>
                  </a:gs>
                  <a:gs pos="48000">
                    <a:srgbClr val="028D96"/>
                  </a:gs>
                  <a:gs pos="70000">
                    <a:srgbClr val="028D96"/>
                  </a:gs>
                  <a:gs pos="100000">
                    <a:schemeClr val="accent1">
                      <a:tint val="23500"/>
                      <a:satMod val="160000"/>
                    </a:schemeClr>
                  </a:gs>
                </a:gsLst>
                <a:lin ang="0" scaled="1"/>
              </a:gradFill>
            </a:endParaRPr>
          </a:p>
        </p:txBody>
      </p:sp>
      <p:pic>
        <p:nvPicPr>
          <p:cNvPr id="13" name="Image 12"/>
          <p:cNvPicPr>
            <a:picLocks noChangeAspect="1"/>
          </p:cNvPicPr>
          <p:nvPr userDrawn="1"/>
        </p:nvPicPr>
        <p:blipFill rotWithShape="1">
          <a:blip r:embed="rId3" cstate="print">
            <a:extLst>
              <a:ext uri="{BEBA8EAE-BF5A-486C-A8C5-ECC9F3942E4B}">
                <a14:imgProps xmlns:a14="http://schemas.microsoft.com/office/drawing/2010/main">
                  <a14:imgLayer r:embed="rId4">
                    <a14:imgEffect>
                      <a14:artisticPhotocopy trans="65000"/>
                    </a14:imgEffect>
                  </a14:imgLayer>
                </a14:imgProps>
              </a:ext>
              <a:ext uri="{28A0092B-C50C-407E-A947-70E740481C1C}">
                <a14:useLocalDpi xmlns:a14="http://schemas.microsoft.com/office/drawing/2010/main" val="0"/>
              </a:ext>
            </a:extLst>
          </a:blip>
          <a:srcRect l="48941" t="59114" r="244" b="6"/>
          <a:stretch/>
        </p:blipFill>
        <p:spPr>
          <a:xfrm>
            <a:off x="-1" y="-1"/>
            <a:ext cx="2668083" cy="2351547"/>
          </a:xfrm>
          <a:prstGeom prst="rect">
            <a:avLst/>
          </a:prstGeom>
        </p:spPr>
      </p:pic>
    </p:spTree>
    <p:extLst>
      <p:ext uri="{BB962C8B-B14F-4D97-AF65-F5344CB8AC3E}">
        <p14:creationId xmlns:p14="http://schemas.microsoft.com/office/powerpoint/2010/main" val="220647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52D0576-2F26-480A-815B-8338E62BF669}" type="slidenum">
              <a:rPr lang="fr-FR" smtClean="0"/>
              <a:t>‹N°›</a:t>
            </a:fld>
            <a:endParaRPr lang="fr-FR" dirty="0"/>
          </a:p>
        </p:txBody>
      </p:sp>
    </p:spTree>
    <p:extLst>
      <p:ext uri="{BB962C8B-B14F-4D97-AF65-F5344CB8AC3E}">
        <p14:creationId xmlns:p14="http://schemas.microsoft.com/office/powerpoint/2010/main" val="1580104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a:t>Titre 1 (Arial 40)</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dirty="0"/>
              <a:t>Contenu (Arial 12)</a:t>
            </a: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52D0576-2F26-480A-815B-8338E62BF669}" type="slidenum">
              <a:rPr lang="fr-FR" smtClean="0"/>
              <a:t>‹N°›</a:t>
            </a:fld>
            <a:endParaRPr lang="fr-FR" dirty="0"/>
          </a:p>
        </p:txBody>
      </p:sp>
    </p:spTree>
    <p:extLst>
      <p:ext uri="{BB962C8B-B14F-4D97-AF65-F5344CB8AC3E}">
        <p14:creationId xmlns:p14="http://schemas.microsoft.com/office/powerpoint/2010/main" val="264792381"/>
      </p:ext>
    </p:extLst>
  </p:cSld>
  <p:clrMap bg1="lt1" tx1="dk1" bg2="lt2" tx2="dk2" accent1="accent1" accent2="accent2" accent3="accent3" accent4="accent4" accent5="accent5" accent6="accent6" hlink="hlink" folHlink="folHlink"/>
  <p:sldLayoutIdLst>
    <p:sldLayoutId id="2147483697" r:id="rId1"/>
    <p:sldLayoutId id="2147483713" r:id="rId2"/>
    <p:sldLayoutId id="2147483698" r:id="rId3"/>
    <p:sldLayoutId id="2147483708" r:id="rId4"/>
    <p:sldLayoutId id="2147483709" r:id="rId5"/>
    <p:sldLayoutId id="2147483710" r:id="rId6"/>
    <p:sldLayoutId id="2147483703" r:id="rId7"/>
    <p:sldLayoutId id="2147483712" r:id="rId8"/>
    <p:sldLayoutId id="2147483711" r:id="rId9"/>
    <p:sldLayoutId id="2147483699" r:id="rId10"/>
    <p:sldLayoutId id="2147483700" r:id="rId11"/>
    <p:sldLayoutId id="2147483701" r:id="rId12"/>
    <p:sldLayoutId id="2147483702" r:id="rId13"/>
    <p:sldLayoutId id="2147483704" r:id="rId14"/>
    <p:sldLayoutId id="2147483705" r:id="rId15"/>
    <p:sldLayoutId id="2147483706" r:id="rId16"/>
    <p:sldLayoutId id="2147483707"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tmp"/><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3.xml"/><Relationship Id="rId4" Type="http://schemas.openxmlformats.org/officeDocument/2006/relationships/image" Target="../media/image22.tmp"/></Relationships>
</file>

<file path=ppt/slides/_rels/slide27.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8785726-4908-7FE2-04FA-359BF84C943A}"/>
              </a:ext>
            </a:extLst>
          </p:cNvPr>
          <p:cNvSpPr txBox="1"/>
          <p:nvPr/>
        </p:nvSpPr>
        <p:spPr>
          <a:xfrm>
            <a:off x="-14379" y="1995686"/>
            <a:ext cx="8460432" cy="1323439"/>
          </a:xfrm>
          <a:prstGeom prst="rect">
            <a:avLst/>
          </a:prstGeom>
          <a:solidFill>
            <a:schemeClr val="bg1"/>
          </a:solidFill>
        </p:spPr>
        <p:txBody>
          <a:bodyPr vert="horz" lIns="91440" tIns="45720" rIns="91440" bIns="45720" rtlCol="0" anchor="ctr">
            <a:noAutofit/>
          </a:bodyPr>
          <a:lstStyle>
            <a:lvl1pPr algn="ctr">
              <a:spcBef>
                <a:spcPct val="0"/>
              </a:spcBef>
              <a:buNone/>
              <a:defRPr sz="4000">
                <a:solidFill>
                  <a:srgbClr val="028D96"/>
                </a:solidFill>
                <a:latin typeface="+mj-lt"/>
                <a:ea typeface="+mj-ea"/>
                <a:cs typeface="Arial" panose="020B0604020202020204" pitchFamily="34" charset="0"/>
              </a:defRPr>
            </a:lvl1pPr>
          </a:lstStyle>
          <a:p>
            <a:pPr algn="ctr">
              <a:lnSpc>
                <a:spcPct val="106000"/>
              </a:lnSpc>
              <a:spcAft>
                <a:spcPts val="800"/>
              </a:spcAft>
            </a:pPr>
            <a:r>
              <a:rPr lang="fr-FR" sz="2800" b="1" kern="1200" cap="all" dirty="0">
                <a:solidFill>
                  <a:srgbClr val="028D96"/>
                </a:solidFill>
                <a:effectLst/>
                <a:latin typeface="Calibri" panose="020F0502020204030204" pitchFamily="34" charset="0"/>
                <a:ea typeface="Times New Roman" panose="02020603050405020304" pitchFamily="18" charset="0"/>
                <a:cs typeface="Times New Roman" panose="02020603050405020304" pitchFamily="18" charset="0"/>
              </a:rPr>
              <a:t>REUSSIR l’OBJECTIF de ZERO </a:t>
            </a:r>
            <a:r>
              <a:rPr lang="fr-FR" sz="2800" b="1" kern="1200" cap="all" dirty="0" err="1">
                <a:solidFill>
                  <a:srgbClr val="028D96"/>
                </a:solidFill>
                <a:effectLst/>
                <a:latin typeface="Calibri" panose="020F0502020204030204" pitchFamily="34" charset="0"/>
                <a:ea typeface="Times New Roman" panose="02020603050405020304" pitchFamily="18" charset="0"/>
                <a:cs typeface="Times New Roman" panose="02020603050405020304" pitchFamily="18" charset="0"/>
              </a:rPr>
              <a:t>ARTIFICIALISATIOn</a:t>
            </a:r>
            <a:r>
              <a:rPr lang="fr-FR" sz="2800" b="1" kern="1200" cap="all" dirty="0">
                <a:solidFill>
                  <a:srgbClr val="028D96"/>
                </a:solidFill>
                <a:effectLst/>
                <a:latin typeface="Calibri" panose="020F0502020204030204" pitchFamily="34" charset="0"/>
                <a:ea typeface="Times New Roman" panose="02020603050405020304" pitchFamily="18" charset="0"/>
                <a:cs typeface="Times New Roman" panose="02020603050405020304" pitchFamily="18" charset="0"/>
              </a:rPr>
              <a:t> NETTE en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800" b="1" kern="1200" cap="all" dirty="0">
                <a:solidFill>
                  <a:srgbClr val="028D96"/>
                </a:solidFill>
                <a:effectLst/>
                <a:latin typeface="Calibri" panose="020F0502020204030204" pitchFamily="34" charset="0"/>
                <a:ea typeface="Times New Roman" panose="02020603050405020304" pitchFamily="18" charset="0"/>
                <a:cs typeface="Times New Roman" panose="02020603050405020304" pitchFamily="18" charset="0"/>
              </a:rPr>
              <a:t>compatibilité avec le BESOIN EN LOGEMENTS</a:t>
            </a:r>
            <a:endParaRPr lang="fr-FR" sz="2800" dirty="0"/>
          </a:p>
        </p:txBody>
      </p:sp>
      <p:sp>
        <p:nvSpPr>
          <p:cNvPr id="3" name="ZoneTexte 2">
            <a:extLst>
              <a:ext uri="{FF2B5EF4-FFF2-40B4-BE49-F238E27FC236}">
                <a16:creationId xmlns:a16="http://schemas.microsoft.com/office/drawing/2014/main" id="{8411C0A7-EBED-DD23-12CE-EDBBD5591D1C}"/>
              </a:ext>
            </a:extLst>
          </p:cNvPr>
          <p:cNvSpPr txBox="1"/>
          <p:nvPr/>
        </p:nvSpPr>
        <p:spPr>
          <a:xfrm>
            <a:off x="323528" y="4155926"/>
            <a:ext cx="5442092" cy="827767"/>
          </a:xfrm>
          <a:prstGeom prst="rect">
            <a:avLst/>
          </a:prstGeom>
          <a:solidFill>
            <a:schemeClr val="bg1"/>
          </a:solidFill>
        </p:spPr>
        <p:txBody>
          <a:bodyPr vert="horz" lIns="91440" tIns="45720" rIns="91440" bIns="45720" rtlCol="0" anchor="ctr">
            <a:noAutofit/>
          </a:bodyPr>
          <a:lstStyle>
            <a:lvl1pPr algn="ctr">
              <a:spcBef>
                <a:spcPct val="0"/>
              </a:spcBef>
              <a:buNone/>
              <a:defRPr sz="4000">
                <a:solidFill>
                  <a:srgbClr val="028D96"/>
                </a:solidFill>
                <a:latin typeface="+mj-lt"/>
                <a:ea typeface="+mj-ea"/>
                <a:cs typeface="Arial" panose="020B0604020202020204" pitchFamily="34" charset="0"/>
              </a:defRPr>
            </a:lvl1pPr>
          </a:lstStyle>
          <a:p>
            <a:pPr algn="ctr">
              <a:lnSpc>
                <a:spcPct val="106000"/>
              </a:lnSpc>
              <a:spcAft>
                <a:spcPts val="800"/>
              </a:spcAft>
            </a:pPr>
            <a:r>
              <a:rPr lang="fr-FR" sz="1200" dirty="0"/>
              <a:t>Club-planif-41 / 22-02-2024 </a:t>
            </a:r>
          </a:p>
          <a:p>
            <a:pPr algn="ctr">
              <a:lnSpc>
                <a:spcPct val="106000"/>
              </a:lnSpc>
              <a:spcAft>
                <a:spcPts val="800"/>
              </a:spcAft>
            </a:pPr>
            <a:r>
              <a:rPr lang="fr-FR" sz="1200" dirty="0"/>
              <a:t>Ecole de la Nature et du Paysage / INSA-Val de Loire  BLOIS</a:t>
            </a:r>
          </a:p>
        </p:txBody>
      </p:sp>
    </p:spTree>
    <p:extLst>
      <p:ext uri="{BB962C8B-B14F-4D97-AF65-F5344CB8AC3E}">
        <p14:creationId xmlns:p14="http://schemas.microsoft.com/office/powerpoint/2010/main" val="1424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436" y="105128"/>
            <a:ext cx="8929127" cy="699541"/>
          </a:xfrm>
          <a:solidFill>
            <a:schemeClr val="bg1"/>
          </a:solidFill>
        </p:spPr>
        <p:txBody>
          <a:bodyPr>
            <a:normAutofit/>
          </a:bodyPr>
          <a:lstStyle/>
          <a:p>
            <a:r>
              <a:rPr lang="fr-FR" sz="2800" b="1" dirty="0">
                <a:latin typeface="+mj-lt"/>
              </a:rPr>
              <a:t>Le risque d’une logique simplement arithmétique</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9</a:t>
            </a:fld>
            <a:endParaRPr lang="fr-FR" dirty="0"/>
          </a:p>
        </p:txBody>
      </p:sp>
      <p:sp>
        <p:nvSpPr>
          <p:cNvPr id="8" name="Zone de texte 204">
            <a:extLst>
              <a:ext uri="{FF2B5EF4-FFF2-40B4-BE49-F238E27FC236}">
                <a16:creationId xmlns:a16="http://schemas.microsoft.com/office/drawing/2014/main" id="{324EAD28-527A-A0F9-49DC-07AC3E930BA9}"/>
              </a:ext>
            </a:extLst>
          </p:cNvPr>
          <p:cNvSpPr txBox="1"/>
          <p:nvPr/>
        </p:nvSpPr>
        <p:spPr>
          <a:xfrm>
            <a:off x="1763688" y="802419"/>
            <a:ext cx="6006988" cy="12675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Traduction de la loi ZAN, en Centre-Val de Loire : </a:t>
            </a:r>
            <a:endPar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710"/>
              </a:spcAft>
            </a:pP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6 967 ha « </a:t>
            </a:r>
            <a:r>
              <a:rPr lang="fr-FR" sz="14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artificialisables</a:t>
            </a: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entre 2021 et 2030.</a:t>
            </a:r>
            <a:endPar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2050 : autant de terrains artificialisés que de terrains renaturés au sens défini par la loi.</a:t>
            </a:r>
            <a:endPar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Rectangle 8">
            <a:extLst>
              <a:ext uri="{FF2B5EF4-FFF2-40B4-BE49-F238E27FC236}">
                <a16:creationId xmlns:a16="http://schemas.microsoft.com/office/drawing/2014/main" id="{B03947F6-D873-4C74-D7DB-0A3B41D92513}"/>
              </a:ext>
            </a:extLst>
          </p:cNvPr>
          <p:cNvSpPr/>
          <p:nvPr/>
        </p:nvSpPr>
        <p:spPr>
          <a:xfrm>
            <a:off x="899592" y="2139702"/>
            <a:ext cx="7776289" cy="25437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fr-FR" sz="1600" b="1" dirty="0">
                <a:solidFill>
                  <a:srgbClr val="000000"/>
                </a:solidFill>
                <a:effectLst/>
                <a:ea typeface="Times New Roman" panose="02020603050405020304" pitchFamily="18" charset="0"/>
                <a:cs typeface="Times New Roman" panose="02020603050405020304" pitchFamily="18" charset="0"/>
              </a:rPr>
              <a:t>Le CESER déplore que l’essentiel du débat autour du ZAN soit réduit à une arithmétique de consommation d’espace, en effaçant les réflexions possibles pour une transformation des modèles d’aménagement et de développement urbain actuels et futurs, pour mieux préserver l’environnement.</a:t>
            </a:r>
            <a:endParaRPr lang="fr-FR" sz="1600" dirty="0">
              <a:solidFill>
                <a:srgbClr val="000000"/>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fr-FR" sz="1600" b="1" dirty="0">
                <a:solidFill>
                  <a:srgbClr val="000000"/>
                </a:solidFill>
                <a:effectLst/>
                <a:ea typeface="Times New Roman" panose="02020603050405020304" pitchFamily="18" charset="0"/>
                <a:cs typeface="Times New Roman" panose="02020603050405020304" pitchFamily="18" charset="0"/>
              </a:rPr>
              <a:t>Il semble ici utile de rappeler qu’à l’origine du concept de Zéro Artificialisation Nette, l’objectif est de participer à la préservation de la biodiversité, à la réduction des conséquences du changement climatique, pour en limiter les effets prévisibles et néfastes en termes sociétaux, environnementaux et financiers.</a:t>
            </a:r>
            <a:endParaRPr lang="fr-FR" sz="1600" dirty="0">
              <a:solidFill>
                <a:srgbClr val="0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530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127" cy="699541"/>
          </a:xfrm>
          <a:solidFill>
            <a:schemeClr val="bg1"/>
          </a:solidFill>
        </p:spPr>
        <p:txBody>
          <a:bodyPr>
            <a:normAutofit fontScale="90000"/>
          </a:bodyPr>
          <a:lstStyle/>
          <a:p>
            <a:r>
              <a:rPr lang="fr-FR" sz="2800" b="1" dirty="0">
                <a:latin typeface="+mj-lt"/>
              </a:rPr>
              <a:t>Un hectare artificialisé en plus veut-il dire Un ménage supplémentaire ?</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10</a:t>
            </a:fld>
            <a:endParaRPr lang="fr-FR" dirty="0"/>
          </a:p>
        </p:txBody>
      </p:sp>
      <p:pic>
        <p:nvPicPr>
          <p:cNvPr id="3" name="Image 2">
            <a:extLst>
              <a:ext uri="{FF2B5EF4-FFF2-40B4-BE49-F238E27FC236}">
                <a16:creationId xmlns:a16="http://schemas.microsoft.com/office/drawing/2014/main" id="{E56C8CC0-CB92-48EF-CA0C-EBB8CC87E0E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9672" y="897187"/>
            <a:ext cx="3872865" cy="3853180"/>
          </a:xfrm>
          <a:prstGeom prst="rect">
            <a:avLst/>
          </a:prstGeom>
        </p:spPr>
      </p:pic>
      <p:pic>
        <p:nvPicPr>
          <p:cNvPr id="5" name="Image 4">
            <a:extLst>
              <a:ext uri="{FF2B5EF4-FFF2-40B4-BE49-F238E27FC236}">
                <a16:creationId xmlns:a16="http://schemas.microsoft.com/office/drawing/2014/main" id="{B3811816-DA82-2CC0-587D-1372D70D1D2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53167" y="1260407"/>
            <a:ext cx="2105025" cy="1724025"/>
          </a:xfrm>
          <a:prstGeom prst="rect">
            <a:avLst/>
          </a:prstGeom>
          <a:noFill/>
          <a:ln>
            <a:noFill/>
          </a:ln>
        </p:spPr>
      </p:pic>
      <p:sp>
        <p:nvSpPr>
          <p:cNvPr id="6" name="Zone de texte 11">
            <a:extLst>
              <a:ext uri="{FF2B5EF4-FFF2-40B4-BE49-F238E27FC236}">
                <a16:creationId xmlns:a16="http://schemas.microsoft.com/office/drawing/2014/main" id="{EF7F04A3-C992-6D9E-0B05-7693C36DDBF8}"/>
              </a:ext>
            </a:extLst>
          </p:cNvPr>
          <p:cNvSpPr txBox="1"/>
          <p:nvPr/>
        </p:nvSpPr>
        <p:spPr>
          <a:xfrm>
            <a:off x="5588422" y="3271452"/>
            <a:ext cx="1771650" cy="11906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Calcul pour établir cette carte : variation des ménages 2013-2018 divisée par les ha artificialisés pour de l’habitat entre 2013 et 2018.</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58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67000"/>
            <a:ext cx="8929127" cy="699541"/>
          </a:xfrm>
          <a:solidFill>
            <a:schemeClr val="bg1"/>
          </a:solidFill>
        </p:spPr>
        <p:txBody>
          <a:bodyPr>
            <a:normAutofit fontScale="90000"/>
          </a:bodyPr>
          <a:lstStyle/>
          <a:p>
            <a:r>
              <a:rPr lang="fr-FR" sz="2800" b="1" dirty="0">
                <a:latin typeface="+mj-lt"/>
              </a:rPr>
              <a:t>Un besoin en logements très lié à la variation de la vacance des logements</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11</a:t>
            </a:fld>
            <a:endParaRPr lang="fr-FR" dirty="0"/>
          </a:p>
        </p:txBody>
      </p:sp>
      <p:sp>
        <p:nvSpPr>
          <p:cNvPr id="3" name="Rectangle 2">
            <a:extLst>
              <a:ext uri="{FF2B5EF4-FFF2-40B4-BE49-F238E27FC236}">
                <a16:creationId xmlns:a16="http://schemas.microsoft.com/office/drawing/2014/main" id="{FC973C92-80AF-349D-DF82-C31C4875BC8F}"/>
              </a:ext>
            </a:extLst>
          </p:cNvPr>
          <p:cNvSpPr/>
          <p:nvPr/>
        </p:nvSpPr>
        <p:spPr>
          <a:xfrm>
            <a:off x="4788024" y="962389"/>
            <a:ext cx="3816423"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fr-FR" sz="1600" b="1" dirty="0">
                <a:solidFill>
                  <a:srgbClr val="000000"/>
                </a:solidFill>
                <a:effectLst/>
                <a:ea typeface="Times New Roman" panose="02020603050405020304" pitchFamily="18" charset="0"/>
                <a:cs typeface="Times New Roman" panose="02020603050405020304" pitchFamily="18" charset="0"/>
              </a:rPr>
              <a:t>La situation posée par l’enjeu du Z.A.N n’est donc pas celle d’une croissance  démographique globale des territoires, mais plutôt celle d’une bonne adéquation avec les  parcours résidentiels de la population dans la ville existante, autrement dit de l’application des principes de l’économie circulaire à la ville.</a:t>
            </a:r>
            <a:endParaRPr lang="fr-FR" sz="1600" dirty="0">
              <a:solidFill>
                <a:srgbClr val="000000"/>
              </a:solidFill>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E8C1830-5BF1-3AD3-95D3-4959FF0ADA10}"/>
              </a:ext>
            </a:extLst>
          </p:cNvPr>
          <p:cNvSpPr/>
          <p:nvPr/>
        </p:nvSpPr>
        <p:spPr>
          <a:xfrm>
            <a:off x="179512" y="1143581"/>
            <a:ext cx="4266778" cy="18602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fr-FR" sz="1600" b="1" dirty="0">
                <a:solidFill>
                  <a:srgbClr val="000000"/>
                </a:solidFill>
                <a:effectLst/>
                <a:ea typeface="Times New Roman" panose="02020603050405020304" pitchFamily="18" charset="0"/>
                <a:cs typeface="Times New Roman" panose="02020603050405020304" pitchFamily="18" charset="0"/>
              </a:rPr>
              <a:t>Selon OTELO (SI évaluation de l’Etat) : </a:t>
            </a:r>
          </a:p>
          <a:p>
            <a:pPr algn="just">
              <a:lnSpc>
                <a:spcPct val="107000"/>
              </a:lnSpc>
              <a:spcAft>
                <a:spcPts val="800"/>
              </a:spcAft>
            </a:pPr>
            <a:r>
              <a:rPr lang="fr-FR" sz="1600" b="1" dirty="0">
                <a:solidFill>
                  <a:srgbClr val="000000"/>
                </a:solidFill>
                <a:effectLst/>
                <a:ea typeface="Times New Roman" panose="02020603050405020304" pitchFamily="18" charset="0"/>
                <a:cs typeface="Times New Roman" panose="02020603050405020304" pitchFamily="18" charset="0"/>
              </a:rPr>
              <a:t>Le critère déterminant pour l’estimation du besoin en logements, pour les 15 années à venir en Centre-Val de Loire, n’est pas la variation démographique,</a:t>
            </a:r>
            <a:r>
              <a:rPr lang="fr-FR" sz="1600" dirty="0">
                <a:solidFill>
                  <a:srgbClr val="000000"/>
                </a:solidFill>
                <a:effectLst/>
                <a:ea typeface="Times New Roman" panose="02020603050405020304" pitchFamily="18" charset="0"/>
                <a:cs typeface="Times New Roman" panose="02020603050405020304" pitchFamily="18" charset="0"/>
              </a:rPr>
              <a:t> </a:t>
            </a:r>
            <a:r>
              <a:rPr lang="fr-FR" sz="1600" b="1" dirty="0">
                <a:solidFill>
                  <a:srgbClr val="000000"/>
                </a:solidFill>
                <a:effectLst/>
                <a:ea typeface="Times New Roman" panose="02020603050405020304" pitchFamily="18" charset="0"/>
                <a:cs typeface="Times New Roman" panose="02020603050405020304" pitchFamily="18" charset="0"/>
              </a:rPr>
              <a:t>mais la variation de la vacance.</a:t>
            </a:r>
            <a:endParaRPr lang="fr-FR" sz="1600" dirty="0">
              <a:solidFill>
                <a:srgbClr val="000000"/>
              </a:solidFill>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9A597911-B529-5AEA-E1C5-A710BC5EB30B}"/>
              </a:ext>
            </a:extLst>
          </p:cNvPr>
          <p:cNvSpPr/>
          <p:nvPr/>
        </p:nvSpPr>
        <p:spPr>
          <a:xfrm>
            <a:off x="179512" y="3435846"/>
            <a:ext cx="8568952"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600" b="1" dirty="0">
                <a:solidFill>
                  <a:srgbClr val="000000"/>
                </a:solidFill>
                <a:effectLst/>
                <a:ea typeface="Times New Roman" panose="02020603050405020304" pitchFamily="18" charset="0"/>
                <a:cs typeface="Times New Roman" panose="02020603050405020304" pitchFamily="18" charset="0"/>
              </a:rPr>
              <a:t>Cela pose la question de la prise en compte -sans spéculation territoriale- du réel dynamisme démographique en région, particulièrement celui des territoires périurbains et ruraux.</a:t>
            </a:r>
          </a:p>
          <a:p>
            <a:pPr algn="ctr">
              <a:lnSpc>
                <a:spcPct val="107000"/>
              </a:lnSpc>
              <a:spcAft>
                <a:spcPts val="800"/>
              </a:spcAft>
            </a:pPr>
            <a:r>
              <a:rPr lang="fr-FR" sz="1600" b="1" dirty="0">
                <a:solidFill>
                  <a:srgbClr val="000000"/>
                </a:solidFill>
                <a:effectLst/>
                <a:ea typeface="Times New Roman" panose="02020603050405020304" pitchFamily="18" charset="0"/>
                <a:cs typeface="Times New Roman" panose="02020603050405020304" pitchFamily="18" charset="0"/>
              </a:rPr>
              <a:t> Les données étatiques montrent qu’il n’y a pas en région Centre Val de Loire de de territoires en déséquilibre ou de zones de tensions majeures entre l’offre et le besoin en logement</a:t>
            </a:r>
            <a:endParaRPr lang="fr-FR" sz="1600" dirty="0">
              <a:solidFill>
                <a:srgbClr val="0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7352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8929127" cy="435169"/>
          </a:xfrm>
          <a:solidFill>
            <a:schemeClr val="bg1"/>
          </a:solidFill>
        </p:spPr>
        <p:txBody>
          <a:bodyPr>
            <a:normAutofit fontScale="90000"/>
          </a:bodyPr>
          <a:lstStyle/>
          <a:p>
            <a:r>
              <a:rPr lang="fr-FR" sz="2800" b="1" dirty="0">
                <a:latin typeface="+mj-lt"/>
              </a:rPr>
              <a:t>Des possibilités offertes par le parc vacant</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12</a:t>
            </a:fld>
            <a:endParaRPr lang="fr-FR" dirty="0"/>
          </a:p>
        </p:txBody>
      </p:sp>
      <p:pic>
        <p:nvPicPr>
          <p:cNvPr id="5" name="Image 4">
            <a:extLst>
              <a:ext uri="{FF2B5EF4-FFF2-40B4-BE49-F238E27FC236}">
                <a16:creationId xmlns:a16="http://schemas.microsoft.com/office/drawing/2014/main" id="{3F5F9E46-304A-AE88-B63D-8CDE0586B2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219013" y="435170"/>
            <a:ext cx="3329935" cy="4708330"/>
          </a:xfrm>
          <a:prstGeom prst="rect">
            <a:avLst/>
          </a:prstGeom>
          <a:noFill/>
          <a:ln>
            <a:noFill/>
          </a:ln>
        </p:spPr>
      </p:pic>
      <p:sp>
        <p:nvSpPr>
          <p:cNvPr id="7" name="Rectangle 6">
            <a:extLst>
              <a:ext uri="{FF2B5EF4-FFF2-40B4-BE49-F238E27FC236}">
                <a16:creationId xmlns:a16="http://schemas.microsoft.com/office/drawing/2014/main" id="{617C07BD-77A1-EC13-1241-5E17CA8ECFB9}"/>
              </a:ext>
            </a:extLst>
          </p:cNvPr>
          <p:cNvSpPr/>
          <p:nvPr/>
        </p:nvSpPr>
        <p:spPr>
          <a:xfrm>
            <a:off x="5004048" y="2859782"/>
            <a:ext cx="3329934" cy="16577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600" b="1" u="sng" dirty="0">
                <a:solidFill>
                  <a:srgbClr val="000000"/>
                </a:solidFill>
                <a:effectLst/>
                <a:ea typeface="Times New Roman" panose="02020603050405020304" pitchFamily="18" charset="0"/>
                <a:cs typeface="Times New Roman" panose="02020603050405020304" pitchFamily="18" charset="0"/>
              </a:rPr>
              <a:t>Point de vigilance </a:t>
            </a:r>
            <a:r>
              <a:rPr lang="fr-FR" sz="1600" b="1" dirty="0">
                <a:solidFill>
                  <a:srgbClr val="000000"/>
                </a:solidFill>
                <a:effectLst/>
                <a:ea typeface="Times New Roman" panose="02020603050405020304" pitchFamily="18" charset="0"/>
                <a:cs typeface="Times New Roman" panose="02020603050405020304" pitchFamily="18" charset="0"/>
              </a:rPr>
              <a:t>: </a:t>
            </a:r>
          </a:p>
          <a:p>
            <a:pPr algn="just">
              <a:lnSpc>
                <a:spcPct val="107000"/>
              </a:lnSpc>
              <a:spcAft>
                <a:spcPts val="800"/>
              </a:spcAft>
            </a:pPr>
            <a:r>
              <a:rPr lang="fr-FR" sz="1600" b="1" dirty="0">
                <a:solidFill>
                  <a:srgbClr val="000000"/>
                </a:solidFill>
                <a:effectLst/>
                <a:ea typeface="Times New Roman" panose="02020603050405020304" pitchFamily="18" charset="0"/>
                <a:cs typeface="Times New Roman" panose="02020603050405020304" pitchFamily="18" charset="0"/>
              </a:rPr>
              <a:t>Au vu des différences d’âge du parc vacant, les leviers à mettre en place pour remédier à la vacance doivent être adaptés en fonction des territoires de la région.</a:t>
            </a:r>
            <a:endParaRPr lang="fr-FR" sz="1600" dirty="0">
              <a:solidFill>
                <a:srgbClr val="000000"/>
              </a:solidFill>
              <a:effectLst/>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99F4F8FD-D07B-875A-4FA4-5B4BF35116E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4070" y="822093"/>
            <a:ext cx="2555240" cy="1771650"/>
          </a:xfrm>
          <a:prstGeom prst="rect">
            <a:avLst/>
          </a:prstGeom>
          <a:noFill/>
        </p:spPr>
      </p:pic>
    </p:spTree>
    <p:extLst>
      <p:ext uri="{BB962C8B-B14F-4D97-AF65-F5344CB8AC3E}">
        <p14:creationId xmlns:p14="http://schemas.microsoft.com/office/powerpoint/2010/main" val="2913259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127" cy="699541"/>
          </a:xfrm>
          <a:solidFill>
            <a:schemeClr val="bg1"/>
          </a:solidFill>
        </p:spPr>
        <p:txBody>
          <a:bodyPr>
            <a:normAutofit/>
          </a:bodyPr>
          <a:lstStyle/>
          <a:p>
            <a:r>
              <a:rPr lang="fr-FR" sz="2800" b="1" dirty="0">
                <a:latin typeface="+mj-lt"/>
              </a:rPr>
              <a:t>Des possibilités offertes par les friches urbaines</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13</a:t>
            </a:fld>
            <a:endParaRPr lang="fr-FR" dirty="0"/>
          </a:p>
        </p:txBody>
      </p:sp>
      <p:sp>
        <p:nvSpPr>
          <p:cNvPr id="5" name="Espace réservé du contenu 4">
            <a:extLst>
              <a:ext uri="{FF2B5EF4-FFF2-40B4-BE49-F238E27FC236}">
                <a16:creationId xmlns:a16="http://schemas.microsoft.com/office/drawing/2014/main" id="{ABE23EB6-3D3E-099E-1F4F-1A942CEB7472}"/>
              </a:ext>
            </a:extLst>
          </p:cNvPr>
          <p:cNvSpPr>
            <a:spLocks noGrp="1"/>
          </p:cNvSpPr>
          <p:nvPr>
            <p:ph idx="1"/>
          </p:nvPr>
        </p:nvSpPr>
        <p:spPr>
          <a:xfrm>
            <a:off x="2215365" y="755315"/>
            <a:ext cx="6264696" cy="1008112"/>
          </a:xfrm>
          <a:solidFill>
            <a:schemeClr val="bg1"/>
          </a:solidFill>
        </p:spPr>
        <p:txBody>
          <a:bodyPr>
            <a:normAutofit/>
          </a:bodyPr>
          <a:lstStyle/>
          <a:p>
            <a:pPr marL="171450" indent="-171450">
              <a:buFont typeface="Arial" panose="020B0604020202020204" pitchFamily="34" charset="0"/>
              <a:buChar char="•"/>
            </a:pPr>
            <a:r>
              <a:rPr lang="fr-FR" sz="1600" b="1" dirty="0">
                <a:solidFill>
                  <a:schemeClr val="tx1"/>
                </a:solidFill>
              </a:rPr>
              <a:t>4 026 ha de friches urbaines en Centre-Val de Loire</a:t>
            </a:r>
          </a:p>
          <a:p>
            <a:pPr marL="171450" indent="-171450">
              <a:buFont typeface="Arial" panose="020B0604020202020204" pitchFamily="34" charset="0"/>
              <a:buChar char="•"/>
            </a:pPr>
            <a:r>
              <a:rPr lang="fr-FR" sz="1600" b="1" dirty="0">
                <a:solidFill>
                  <a:schemeClr val="tx1"/>
                </a:solidFill>
              </a:rPr>
              <a:t>Mais 6 967 ha artificialisés en Centre-Val de Loire.</a:t>
            </a:r>
          </a:p>
          <a:p>
            <a:pPr marL="171450" indent="-171450">
              <a:buFont typeface="Arial" panose="020B0604020202020204" pitchFamily="34" charset="0"/>
              <a:buChar char="•"/>
            </a:pPr>
            <a:r>
              <a:rPr lang="fr-FR" sz="1600" b="1" dirty="0">
                <a:solidFill>
                  <a:schemeClr val="tx1"/>
                </a:solidFill>
                <a:latin typeface="Arial" panose="020B0604020202020204" pitchFamily="34" charset="0"/>
                <a:cs typeface="Arial" panose="020B0604020202020204" pitchFamily="34" charset="0"/>
              </a:rPr>
              <a:t>Mal connues</a:t>
            </a:r>
          </a:p>
          <a:p>
            <a:pPr marL="171450" indent="-171450">
              <a:buFont typeface="Arial" panose="020B0604020202020204" pitchFamily="34" charset="0"/>
              <a:buChar char="•"/>
            </a:pPr>
            <a:endParaRPr lang="fr-FR" sz="200" b="1" dirty="0">
              <a:solidFill>
                <a:schemeClr val="bg1">
                  <a:lumMod val="50000"/>
                </a:schemeClr>
              </a:solidFill>
              <a:latin typeface="Arial" panose="020B0604020202020204" pitchFamily="34" charset="0"/>
              <a:cs typeface="Arial" panose="020B0604020202020204" pitchFamily="34" charset="0"/>
            </a:endParaRPr>
          </a:p>
          <a:p>
            <a:pPr marL="914400" lvl="1" indent="-171450">
              <a:buFont typeface="Arial" panose="020B0604020202020204" pitchFamily="34" charset="0"/>
              <a:buChar char="•"/>
            </a:pPr>
            <a:endParaRPr lang="fr-FR" sz="1800" b="1" dirty="0">
              <a:solidFill>
                <a:schemeClr val="bg1">
                  <a:lumMod val="50000"/>
                </a:schemeClr>
              </a:solidFill>
              <a:latin typeface="Arial" panose="020B0604020202020204" pitchFamily="34" charset="0"/>
              <a:cs typeface="Arial" panose="020B0604020202020204" pitchFamily="34" charset="0"/>
            </a:endParaRPr>
          </a:p>
          <a:p>
            <a:pPr lvl="1" indent="0">
              <a:buNone/>
            </a:pPr>
            <a:endParaRPr lang="fr-FR" sz="1800" b="1" dirty="0">
              <a:solidFill>
                <a:schemeClr val="bg1">
                  <a:lumMod val="50000"/>
                </a:schemeClr>
              </a:solidFill>
              <a:latin typeface="Arial" panose="020B0604020202020204" pitchFamily="34" charset="0"/>
              <a:cs typeface="Arial" panose="020B0604020202020204" pitchFamily="34" charset="0"/>
            </a:endParaRPr>
          </a:p>
          <a:p>
            <a:pPr marL="914400" lvl="1" indent="-171450">
              <a:buFont typeface="Arial" panose="020B0604020202020204" pitchFamily="34" charset="0"/>
              <a:buChar char="•"/>
            </a:pPr>
            <a:endParaRPr lang="fr-FR" sz="1800" b="1" dirty="0">
              <a:solidFill>
                <a:schemeClr val="bg1">
                  <a:lumMod val="50000"/>
                </a:schemeClr>
              </a:solidFill>
              <a:latin typeface="Arial" panose="020B0604020202020204" pitchFamily="34" charset="0"/>
              <a:cs typeface="Arial" panose="020B0604020202020204" pitchFamily="34" charset="0"/>
            </a:endParaRPr>
          </a:p>
          <a:p>
            <a:endParaRPr lang="fr-FR" sz="3400" b="1" dirty="0"/>
          </a:p>
          <a:p>
            <a:pPr marL="171450" indent="-171450">
              <a:buFont typeface="Arial" panose="020B0604020202020204" pitchFamily="34" charset="0"/>
              <a:buChar char="•"/>
            </a:pPr>
            <a:endParaRPr lang="fr-FR" b="1" dirty="0"/>
          </a:p>
        </p:txBody>
      </p:sp>
      <p:sp>
        <p:nvSpPr>
          <p:cNvPr id="3" name="Rectangle 2">
            <a:extLst>
              <a:ext uri="{FF2B5EF4-FFF2-40B4-BE49-F238E27FC236}">
                <a16:creationId xmlns:a16="http://schemas.microsoft.com/office/drawing/2014/main" id="{E0D55343-0A72-0DDC-3274-6613658387EE}"/>
              </a:ext>
            </a:extLst>
          </p:cNvPr>
          <p:cNvSpPr/>
          <p:nvPr/>
        </p:nvSpPr>
        <p:spPr>
          <a:xfrm>
            <a:off x="864231" y="1927217"/>
            <a:ext cx="792088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fr-FR" b="1" dirty="0">
                <a:solidFill>
                  <a:srgbClr val="000000"/>
                </a:solidFill>
                <a:effectLst/>
                <a:ea typeface="Times New Roman" panose="02020603050405020304" pitchFamily="18" charset="0"/>
                <a:cs typeface="Times New Roman" panose="02020603050405020304" pitchFamily="18" charset="0"/>
              </a:rPr>
              <a:t>L’artificialisation crée une concurrence avec les friches urbaines, à leur détriment, comme pour les logements vacants.</a:t>
            </a:r>
            <a:endParaRPr lang="fr-FR" dirty="0">
              <a:solidFill>
                <a:srgbClr val="000000"/>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fr-FR" b="1" dirty="0">
                <a:solidFill>
                  <a:srgbClr val="000000"/>
                </a:solidFill>
                <a:effectLst/>
                <a:ea typeface="Times New Roman" panose="02020603050405020304" pitchFamily="18" charset="0"/>
                <a:cs typeface="Times New Roman" panose="02020603050405020304" pitchFamily="18" charset="0"/>
              </a:rPr>
              <a:t>Comme pour la vacance, les stratégies sont à différencier selon les territoires : </a:t>
            </a:r>
          </a:p>
          <a:p>
            <a:pPr algn="just">
              <a:lnSpc>
                <a:spcPct val="107000"/>
              </a:lnSpc>
              <a:spcAft>
                <a:spcPts val="800"/>
              </a:spcAft>
            </a:pPr>
            <a:r>
              <a:rPr lang="fr-FR" b="1" dirty="0">
                <a:solidFill>
                  <a:srgbClr val="000000"/>
                </a:solidFill>
                <a:effectLst/>
                <a:ea typeface="Times New Roman" panose="02020603050405020304" pitchFamily="18" charset="0"/>
                <a:cs typeface="Times New Roman" panose="02020603050405020304" pitchFamily="18" charset="0"/>
              </a:rPr>
              <a:t>→Penser réhabilitation des friches urbaines avant de consommer des Espaces Naturels Agricoles et Forestiers (ENAF) dans les territoires qui consomment beaucoup d’ENAF, </a:t>
            </a:r>
          </a:p>
          <a:p>
            <a:pPr algn="just">
              <a:lnSpc>
                <a:spcPct val="107000"/>
              </a:lnSpc>
              <a:spcAft>
                <a:spcPts val="800"/>
              </a:spcAft>
            </a:pPr>
            <a:r>
              <a:rPr lang="fr-FR" b="1" dirty="0">
                <a:solidFill>
                  <a:srgbClr val="000000"/>
                </a:solidFill>
                <a:effectLst/>
                <a:ea typeface="Times New Roman" panose="02020603050405020304" pitchFamily="18" charset="0"/>
                <a:cs typeface="Times New Roman" panose="02020603050405020304" pitchFamily="18" charset="0"/>
              </a:rPr>
              <a:t>→Penser « renaturation » des friches urbaines dans ceux qui artificialisent peu.</a:t>
            </a:r>
            <a:endParaRPr lang="fr-FR" dirty="0">
              <a:solidFill>
                <a:srgbClr val="0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125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8929127" cy="483518"/>
          </a:xfrm>
          <a:solidFill>
            <a:schemeClr val="bg1"/>
          </a:solidFill>
        </p:spPr>
        <p:txBody>
          <a:bodyPr>
            <a:normAutofit fontScale="90000"/>
          </a:bodyPr>
          <a:lstStyle/>
          <a:p>
            <a:r>
              <a:rPr lang="fr-FR" sz="2800" b="1" dirty="0">
                <a:latin typeface="+mj-lt"/>
              </a:rPr>
              <a:t>Des possibilités offertes par les friches urbaines</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14</a:t>
            </a:fld>
            <a:endParaRPr lang="fr-FR" dirty="0"/>
          </a:p>
        </p:txBody>
      </p:sp>
      <p:pic>
        <p:nvPicPr>
          <p:cNvPr id="3" name="Image 2">
            <a:extLst>
              <a:ext uri="{FF2B5EF4-FFF2-40B4-BE49-F238E27FC236}">
                <a16:creationId xmlns:a16="http://schemas.microsoft.com/office/drawing/2014/main" id="{DBF89F56-FB5F-B879-67C5-2BD64CAD33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55576" y="483519"/>
            <a:ext cx="3278648" cy="4634411"/>
          </a:xfrm>
          <a:prstGeom prst="rect">
            <a:avLst/>
          </a:prstGeom>
          <a:noFill/>
          <a:ln>
            <a:noFill/>
          </a:ln>
        </p:spPr>
      </p:pic>
      <p:pic>
        <p:nvPicPr>
          <p:cNvPr id="7" name="Image 6">
            <a:extLst>
              <a:ext uri="{FF2B5EF4-FFF2-40B4-BE49-F238E27FC236}">
                <a16:creationId xmlns:a16="http://schemas.microsoft.com/office/drawing/2014/main" id="{3AC50509-8E0C-DDAF-9D73-53A7997EA6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4464563" y="505450"/>
            <a:ext cx="3278648" cy="4634816"/>
          </a:xfrm>
          <a:prstGeom prst="rect">
            <a:avLst/>
          </a:prstGeom>
          <a:noFill/>
          <a:ln>
            <a:noFill/>
          </a:ln>
        </p:spPr>
      </p:pic>
    </p:spTree>
    <p:extLst>
      <p:ext uri="{BB962C8B-B14F-4D97-AF65-F5344CB8AC3E}">
        <p14:creationId xmlns:p14="http://schemas.microsoft.com/office/powerpoint/2010/main" val="1028657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127" cy="699541"/>
          </a:xfrm>
          <a:solidFill>
            <a:schemeClr val="bg1"/>
          </a:solidFill>
        </p:spPr>
        <p:txBody>
          <a:bodyPr>
            <a:normAutofit/>
          </a:bodyPr>
          <a:lstStyle/>
          <a:p>
            <a:r>
              <a:rPr lang="fr-FR" sz="2800" b="1" dirty="0">
                <a:latin typeface="+mj-lt"/>
              </a:rPr>
              <a:t>Un potentiel sous utilisé dans le foncier urbanisé récent</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15</a:t>
            </a:fld>
            <a:endParaRPr lang="fr-FR" dirty="0"/>
          </a:p>
        </p:txBody>
      </p:sp>
      <p:sp>
        <p:nvSpPr>
          <p:cNvPr id="5" name="Espace réservé du contenu 4">
            <a:extLst>
              <a:ext uri="{FF2B5EF4-FFF2-40B4-BE49-F238E27FC236}">
                <a16:creationId xmlns:a16="http://schemas.microsoft.com/office/drawing/2014/main" id="{ABE23EB6-3D3E-099E-1F4F-1A942CEB7472}"/>
              </a:ext>
            </a:extLst>
          </p:cNvPr>
          <p:cNvSpPr>
            <a:spLocks noGrp="1"/>
          </p:cNvSpPr>
          <p:nvPr>
            <p:ph idx="1"/>
          </p:nvPr>
        </p:nvSpPr>
        <p:spPr>
          <a:xfrm>
            <a:off x="899592" y="699540"/>
            <a:ext cx="7787208" cy="3960442"/>
          </a:xfrm>
          <a:solidFill>
            <a:schemeClr val="bg1"/>
          </a:solidFill>
        </p:spPr>
        <p:txBody>
          <a:bodyPr>
            <a:normAutofit fontScale="70000" lnSpcReduction="20000"/>
          </a:bodyPr>
          <a:lstStyle/>
          <a:p>
            <a:pPr marL="171450" indent="-171450">
              <a:buFont typeface="Arial" panose="020B0604020202020204" pitchFamily="34" charset="0"/>
              <a:buChar char="•"/>
            </a:pPr>
            <a:endParaRPr lang="fr-FR" sz="200" b="1" dirty="0">
              <a:solidFill>
                <a:schemeClr val="bg1">
                  <a:lumMod val="50000"/>
                </a:schemeClr>
              </a:solidFill>
              <a:latin typeface="Arial" panose="020B0604020202020204" pitchFamily="34" charset="0"/>
              <a:cs typeface="Arial" panose="020B0604020202020204" pitchFamily="34" charset="0"/>
            </a:endParaRPr>
          </a:p>
          <a:p>
            <a:pPr marL="914400" lvl="1" indent="-171450" algn="just">
              <a:buFont typeface="Arial" panose="020B0604020202020204" pitchFamily="34" charset="0"/>
              <a:buChar char="•"/>
            </a:pPr>
            <a:endParaRPr lang="fr-FR" sz="1800" b="1" dirty="0">
              <a:solidFill>
                <a:schemeClr val="bg1">
                  <a:lumMod val="50000"/>
                </a:schemeClr>
              </a:solidFill>
              <a:latin typeface="Arial" panose="020B0604020202020204" pitchFamily="34" charset="0"/>
              <a:cs typeface="Arial" panose="020B0604020202020204" pitchFamily="34" charset="0"/>
            </a:endParaRPr>
          </a:p>
          <a:p>
            <a:pPr marL="0" lvl="1" indent="0" algn="just">
              <a:buNone/>
            </a:pPr>
            <a:r>
              <a:rPr lang="fr-FR" sz="2100" b="1" dirty="0">
                <a:effectLst/>
                <a:latin typeface="Calibri" panose="020F0502020204030204" pitchFamily="34" charset="0"/>
                <a:ea typeface="Times New Roman" panose="02020603050405020304" pitchFamily="18" charset="0"/>
                <a:cs typeface="Times New Roman" panose="02020603050405020304" pitchFamily="18" charset="0"/>
              </a:rPr>
              <a:t>La capacité de densification d’espaces déjà imperméabilisés est généralement peu étudiée ou envisagée :</a:t>
            </a:r>
            <a:r>
              <a:rPr lang="fr-FR" sz="2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lvl="1" indent="0" algn="just">
              <a:buNone/>
            </a:pPr>
            <a:endParaRPr lang="fr-FR" sz="2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1" indent="0" algn="just">
              <a:buNone/>
            </a:pPr>
            <a:r>
              <a:rPr lang="fr-FR" sz="2100" b="1" dirty="0">
                <a:solidFill>
                  <a:srgbClr val="028D96"/>
                </a:solidFill>
                <a:effectLst/>
                <a:latin typeface="Calibri" panose="020F0502020204030204" pitchFamily="34" charset="0"/>
                <a:ea typeface="Times New Roman" panose="02020603050405020304" pitchFamily="18" charset="0"/>
                <a:cs typeface="Times New Roman" panose="02020603050405020304" pitchFamily="18" charset="0"/>
              </a:rPr>
              <a:t>Des zones de parking mutables ;  des voiries gourmandes en foncier ; mutation d’espaces pavillonnaires à faire évoluer…</a:t>
            </a:r>
          </a:p>
          <a:p>
            <a:pPr marL="0" lvl="1" indent="0" algn="just">
              <a:buNone/>
            </a:pPr>
            <a:endParaRPr lang="fr-FR" sz="2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1" indent="0" algn="just">
              <a:buNone/>
            </a:pPr>
            <a:r>
              <a:rPr lang="fr-FR" sz="2100" dirty="0">
                <a:effectLst/>
                <a:latin typeface="Calibri" panose="020F0502020204030204" pitchFamily="34" charset="0"/>
                <a:ea typeface="Times New Roman" panose="02020603050405020304" pitchFamily="18" charset="0"/>
                <a:cs typeface="Times New Roman" panose="02020603050405020304" pitchFamily="18" charset="0"/>
              </a:rPr>
              <a:t> = Des espaces qui peuvent eux aussi être repensés dans une perspective de sobriété foncière  et  accueillir en partie des nouveaux logements et de </a:t>
            </a:r>
            <a:r>
              <a:rPr lang="fr-FR" sz="2100" dirty="0">
                <a:effectLst/>
                <a:latin typeface="Calibri" panose="020F0502020204030204" pitchFamily="34" charset="0"/>
                <a:ea typeface="Calibri" panose="020F0502020204030204" pitchFamily="34" charset="0"/>
                <a:cs typeface="Times New Roman" panose="02020603050405020304" pitchFamily="18" charset="0"/>
              </a:rPr>
              <a:t>nouvelles centralités  :  en redonnant de la qualité de vie en y incluant des espaces de renaturation</a:t>
            </a:r>
            <a:r>
              <a:rPr lang="fr-FR" sz="2100" dirty="0">
                <a:effectLst/>
                <a:latin typeface="Calibri" panose="020F0502020204030204" pitchFamily="34" charset="0"/>
                <a:ea typeface="Times New Roman" panose="02020603050405020304" pitchFamily="18" charset="0"/>
                <a:cs typeface="Times New Roman" panose="02020603050405020304" pitchFamily="18" charset="0"/>
              </a:rPr>
              <a:t>. </a:t>
            </a:r>
          </a:p>
          <a:p>
            <a:pPr lvl="1" indent="0">
              <a:buNone/>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300" b="1"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2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Elle nécessite :</a:t>
            </a:r>
          </a:p>
          <a:p>
            <a:pPr algn="just">
              <a:lnSpc>
                <a:spcPct val="107000"/>
              </a:lnSpc>
              <a:spcAft>
                <a:spcPts val="800"/>
              </a:spcAft>
            </a:pPr>
            <a:r>
              <a:rPr lang="fr-FR" sz="2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 surmonter les difficultés dans l’écriture des règles des PLU ou des cartes communales</a:t>
            </a:r>
          </a:p>
          <a:p>
            <a:pPr algn="just">
              <a:lnSpc>
                <a:spcPct val="107000"/>
              </a:lnSpc>
              <a:spcAft>
                <a:spcPts val="800"/>
              </a:spcAft>
            </a:pPr>
            <a:r>
              <a:rPr lang="fr-FR" sz="2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Un accompagnement des propriétaires pour acceptabilité et technicité des démarches , exemple : « </a:t>
            </a:r>
            <a:r>
              <a:rPr lang="fr-FR" sz="2300" b="1" i="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build</a:t>
            </a:r>
            <a:r>
              <a:rPr lang="fr-FR" sz="2300" b="1"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in </a:t>
            </a:r>
            <a:r>
              <a:rPr lang="fr-FR" sz="2300" b="1" i="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my</a:t>
            </a:r>
            <a:r>
              <a:rPr lang="fr-FR" sz="2300" b="1"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back yard</a:t>
            </a:r>
            <a:r>
              <a:rPr lang="fr-FR" sz="2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 (BIMBY).</a:t>
            </a:r>
            <a:endParaRPr lang="fr-FR" sz="2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indent="0">
              <a:buNone/>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0">
              <a:buNone/>
            </a:pPr>
            <a:endParaRPr lang="fr-FR" sz="1800" dirty="0">
              <a:latin typeface="Calibri" panose="020F0502020204030204" pitchFamily="34" charset="0"/>
              <a:ea typeface="Times New Roman" panose="02020603050405020304" pitchFamily="18" charset="0"/>
              <a:cs typeface="Times New Roman" panose="02020603050405020304" pitchFamily="18" charset="0"/>
            </a:endParaRPr>
          </a:p>
          <a:p>
            <a:pPr lvl="1" indent="0">
              <a:buNone/>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0">
              <a:buNone/>
            </a:pPr>
            <a:endParaRPr lang="fr-FR" sz="1800" b="1" u="sng" dirty="0">
              <a:solidFill>
                <a:srgbClr val="028D96"/>
              </a:solidFill>
              <a:latin typeface="Calibri" panose="020F0502020204030204" pitchFamily="34" charset="0"/>
              <a:ea typeface="Times New Roman" panose="02020603050405020304" pitchFamily="18" charset="0"/>
              <a:cs typeface="Times New Roman" panose="02020603050405020304" pitchFamily="18" charset="0"/>
            </a:endParaRPr>
          </a:p>
          <a:p>
            <a:pPr lvl="1" indent="0">
              <a:buNone/>
            </a:pPr>
            <a:endParaRPr lang="fr-FR" sz="1800" b="1" u="sng" dirty="0">
              <a:solidFill>
                <a:srgbClr val="028D96"/>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indent="0">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lvl="1"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lvl="1" indent="0">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lvl="1" indent="0">
              <a:buNone/>
            </a:pPr>
            <a:endParaRPr lang="fr-FR" sz="1800" b="1" dirty="0">
              <a:solidFill>
                <a:schemeClr val="bg1">
                  <a:lumMod val="50000"/>
                </a:schemeClr>
              </a:solidFill>
              <a:latin typeface="Arial" panose="020B0604020202020204" pitchFamily="34" charset="0"/>
              <a:cs typeface="Arial" panose="020B0604020202020204" pitchFamily="34" charset="0"/>
            </a:endParaRPr>
          </a:p>
          <a:p>
            <a:pPr marL="914400" lvl="1" indent="-171450">
              <a:buFont typeface="Arial" panose="020B0604020202020204" pitchFamily="34" charset="0"/>
              <a:buChar char="•"/>
            </a:pPr>
            <a:endParaRPr lang="fr-FR" sz="1800" b="1" dirty="0">
              <a:solidFill>
                <a:schemeClr val="bg1">
                  <a:lumMod val="50000"/>
                </a:schemeClr>
              </a:solidFill>
              <a:latin typeface="Arial" panose="020B0604020202020204" pitchFamily="34" charset="0"/>
              <a:cs typeface="Arial" panose="020B0604020202020204" pitchFamily="34" charset="0"/>
            </a:endParaRPr>
          </a:p>
          <a:p>
            <a:endParaRPr lang="fr-FR" sz="3400" b="1" dirty="0"/>
          </a:p>
          <a:p>
            <a:pPr marL="171450" indent="-171450">
              <a:buFont typeface="Arial" panose="020B0604020202020204" pitchFamily="34" charset="0"/>
              <a:buChar char="•"/>
            </a:pPr>
            <a:endParaRPr lang="fr-FR" b="1" dirty="0"/>
          </a:p>
        </p:txBody>
      </p:sp>
    </p:spTree>
    <p:extLst>
      <p:ext uri="{BB962C8B-B14F-4D97-AF65-F5344CB8AC3E}">
        <p14:creationId xmlns:p14="http://schemas.microsoft.com/office/powerpoint/2010/main" val="750207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8929127" cy="483518"/>
          </a:xfrm>
          <a:solidFill>
            <a:schemeClr val="bg1"/>
          </a:solidFill>
        </p:spPr>
        <p:txBody>
          <a:bodyPr>
            <a:normAutofit fontScale="90000"/>
          </a:bodyPr>
          <a:lstStyle/>
          <a:p>
            <a:r>
              <a:rPr lang="fr-FR" sz="2800" b="1" dirty="0">
                <a:latin typeface="+mj-lt"/>
              </a:rPr>
              <a:t>Un potentiel à mieux utiliser dans le foncier urbanisé ?</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16</a:t>
            </a:fld>
            <a:endParaRPr lang="fr-FR" dirty="0"/>
          </a:p>
        </p:txBody>
      </p:sp>
      <p:pic>
        <p:nvPicPr>
          <p:cNvPr id="8" name="Image 7">
            <a:extLst>
              <a:ext uri="{FF2B5EF4-FFF2-40B4-BE49-F238E27FC236}">
                <a16:creationId xmlns:a16="http://schemas.microsoft.com/office/drawing/2014/main" id="{F6DAA436-A32B-6DF0-9B97-D5B84CDC4D9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83677" y="462280"/>
            <a:ext cx="2969895" cy="4201160"/>
          </a:xfrm>
          <a:prstGeom prst="rect">
            <a:avLst/>
          </a:prstGeom>
          <a:noFill/>
          <a:ln>
            <a:noFill/>
          </a:ln>
        </p:spPr>
      </p:pic>
      <p:pic>
        <p:nvPicPr>
          <p:cNvPr id="9" name="Image 8">
            <a:extLst>
              <a:ext uri="{FF2B5EF4-FFF2-40B4-BE49-F238E27FC236}">
                <a16:creationId xmlns:a16="http://schemas.microsoft.com/office/drawing/2014/main" id="{F43A9123-BD09-7F19-1C51-B78E44DA9B6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87252" y="480060"/>
            <a:ext cx="2973070" cy="4201160"/>
          </a:xfrm>
          <a:prstGeom prst="rect">
            <a:avLst/>
          </a:prstGeom>
          <a:noFill/>
          <a:ln>
            <a:noFill/>
          </a:ln>
        </p:spPr>
      </p:pic>
    </p:spTree>
    <p:extLst>
      <p:ext uri="{BB962C8B-B14F-4D97-AF65-F5344CB8AC3E}">
        <p14:creationId xmlns:p14="http://schemas.microsoft.com/office/powerpoint/2010/main" val="1529562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67494"/>
            <a:ext cx="8929127" cy="483518"/>
          </a:xfrm>
          <a:solidFill>
            <a:schemeClr val="bg1"/>
          </a:solidFill>
        </p:spPr>
        <p:txBody>
          <a:bodyPr>
            <a:normAutofit fontScale="90000"/>
          </a:bodyPr>
          <a:lstStyle/>
          <a:p>
            <a:r>
              <a:rPr lang="fr-FR" sz="2800" b="1" dirty="0">
                <a:latin typeface="+mj-lt"/>
              </a:rPr>
              <a:t>Des opérations alternatives plus complexes et un manque d’ingénierie ?</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17</a:t>
            </a:fld>
            <a:endParaRPr lang="fr-FR" dirty="0"/>
          </a:p>
        </p:txBody>
      </p:sp>
      <p:sp>
        <p:nvSpPr>
          <p:cNvPr id="3" name="Rectangle 2">
            <a:extLst>
              <a:ext uri="{FF2B5EF4-FFF2-40B4-BE49-F238E27FC236}">
                <a16:creationId xmlns:a16="http://schemas.microsoft.com/office/drawing/2014/main" id="{0DEAB01C-C149-B162-3741-F4CC581CE7AF}"/>
              </a:ext>
            </a:extLst>
          </p:cNvPr>
          <p:cNvSpPr/>
          <p:nvPr/>
        </p:nvSpPr>
        <p:spPr>
          <a:xfrm>
            <a:off x="1403648" y="1203598"/>
            <a:ext cx="6696744" cy="28663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fr-FR" sz="1600" b="1" dirty="0">
                <a:solidFill>
                  <a:srgbClr val="000000"/>
                </a:solidFill>
                <a:effectLst/>
                <a:ea typeface="Times New Roman" panose="02020603050405020304" pitchFamily="18" charset="0"/>
                <a:cs typeface="Times New Roman" panose="02020603050405020304" pitchFamily="18" charset="0"/>
              </a:rPr>
              <a:t>Un enjeu majeur du ZAN est de réussir l’accompagnement des élus et des services des petites collectivités. </a:t>
            </a:r>
          </a:p>
          <a:p>
            <a:pPr algn="just">
              <a:lnSpc>
                <a:spcPct val="107000"/>
              </a:lnSpc>
              <a:spcAft>
                <a:spcPts val="800"/>
              </a:spcAft>
            </a:pPr>
            <a:r>
              <a:rPr lang="fr-FR" sz="1600" b="1" dirty="0">
                <a:solidFill>
                  <a:srgbClr val="000000"/>
                </a:solidFill>
                <a:ea typeface="Times New Roman" panose="02020603050405020304" pitchFamily="18" charset="0"/>
                <a:cs typeface="Times New Roman" panose="02020603050405020304" pitchFamily="18" charset="0"/>
              </a:rPr>
              <a:t>→ Pour c</a:t>
            </a:r>
            <a:r>
              <a:rPr lang="fr-FR" sz="1600" b="1" dirty="0">
                <a:solidFill>
                  <a:srgbClr val="000000"/>
                </a:solidFill>
                <a:effectLst/>
                <a:ea typeface="Times New Roman" panose="02020603050405020304" pitchFamily="18" charset="0"/>
                <a:cs typeface="Times New Roman" panose="02020603050405020304" pitchFamily="18" charset="0"/>
              </a:rPr>
              <a:t>onstruire avec elles le recyclage et l’ optimisation foncière de leurs zones urbaines existantes  : car au-delà de l’apparente complexité de la négociation à plusieurs acteurs, il est possible d’aboutir à des projets dynamisants et attractifs pour la population.</a:t>
            </a:r>
            <a:endParaRPr lang="fr-FR" sz="1600" dirty="0">
              <a:solidFill>
                <a:srgbClr val="000000"/>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fr-FR" sz="1600" b="1" dirty="0">
                <a:solidFill>
                  <a:srgbClr val="000000"/>
                </a:solidFill>
                <a:ea typeface="Times New Roman" panose="02020603050405020304" pitchFamily="18" charset="0"/>
                <a:cs typeface="Times New Roman" panose="02020603050405020304" pitchFamily="18" charset="0"/>
              </a:rPr>
              <a:t>Avec une ALERTE : </a:t>
            </a:r>
          </a:p>
          <a:p>
            <a:pPr algn="just">
              <a:lnSpc>
                <a:spcPct val="107000"/>
              </a:lnSpc>
              <a:spcAft>
                <a:spcPts val="800"/>
              </a:spcAft>
            </a:pPr>
            <a:r>
              <a:rPr lang="fr-FR" sz="1600" b="1" dirty="0">
                <a:solidFill>
                  <a:srgbClr val="000000"/>
                </a:solidFill>
                <a:ea typeface="Times New Roman" panose="02020603050405020304" pitchFamily="18" charset="0"/>
                <a:cs typeface="Times New Roman" panose="02020603050405020304" pitchFamily="18" charset="0"/>
              </a:rPr>
              <a:t>→ </a:t>
            </a:r>
            <a:r>
              <a:rPr lang="fr-FR" sz="1600" b="1" u="sng" dirty="0">
                <a:solidFill>
                  <a:srgbClr val="000000"/>
                </a:solidFill>
                <a:effectLst/>
                <a:ea typeface="Times New Roman" panose="02020603050405020304" pitchFamily="18" charset="0"/>
                <a:cs typeface="Times New Roman" panose="02020603050405020304" pitchFamily="18" charset="0"/>
              </a:rPr>
              <a:t>Les besoins d’aide à l’ingénierie des collectivités, notamment périurbaines et rurales sont très importants</a:t>
            </a:r>
            <a:r>
              <a:rPr lang="fr-FR" sz="1600" b="1" dirty="0">
                <a:solidFill>
                  <a:srgbClr val="000000"/>
                </a:solidFill>
                <a:effectLst/>
                <a:ea typeface="Times New Roman" panose="02020603050405020304" pitchFamily="18" charset="0"/>
                <a:cs typeface="Times New Roman" panose="02020603050405020304" pitchFamily="18" charset="0"/>
              </a:rPr>
              <a:t>.</a:t>
            </a:r>
            <a:endParaRPr lang="fr-FR" sz="1600" dirty="0">
              <a:solidFill>
                <a:srgbClr val="0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5474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436" y="339502"/>
            <a:ext cx="8929127" cy="360040"/>
          </a:xfrm>
          <a:solidFill>
            <a:schemeClr val="bg1"/>
          </a:solidFill>
        </p:spPr>
        <p:txBody>
          <a:bodyPr>
            <a:normAutofit fontScale="90000"/>
          </a:bodyPr>
          <a:lstStyle/>
          <a:p>
            <a:r>
              <a:rPr lang="fr-FR" sz="2800" b="1" dirty="0">
                <a:latin typeface="+mj-lt"/>
              </a:rPr>
              <a:t>Des opérations alternatives plus complexes et un manque d’ingénierie?</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18</a:t>
            </a:fld>
            <a:endParaRPr lang="fr-FR" dirty="0"/>
          </a:p>
        </p:txBody>
      </p:sp>
      <p:sp>
        <p:nvSpPr>
          <p:cNvPr id="6" name="ZoneTexte 5">
            <a:extLst>
              <a:ext uri="{FF2B5EF4-FFF2-40B4-BE49-F238E27FC236}">
                <a16:creationId xmlns:a16="http://schemas.microsoft.com/office/drawing/2014/main" id="{3126C3C5-7B91-C277-7CBB-9A5909B00B75}"/>
              </a:ext>
            </a:extLst>
          </p:cNvPr>
          <p:cNvSpPr txBox="1"/>
          <p:nvPr/>
        </p:nvSpPr>
        <p:spPr>
          <a:xfrm>
            <a:off x="374387" y="915566"/>
            <a:ext cx="8712967" cy="4357924"/>
          </a:xfrm>
          <a:prstGeom prst="rect">
            <a:avLst/>
          </a:prstGeom>
          <a:noFill/>
        </p:spPr>
        <p:txBody>
          <a:bodyPr wrap="square">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                                              Une aide à l’ingénierie existe, mais :</a:t>
            </a:r>
          </a:p>
          <a:p>
            <a:pPr algn="just">
              <a:lnSpc>
                <a:spcPct val="107000"/>
              </a:lnSpc>
              <a:spcAft>
                <a:spcPts val="800"/>
              </a:spcAft>
            </a:pPr>
            <a:endParaRPr lang="fr-FR"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 Avec une offre (trop) multiple </a:t>
            </a:r>
          </a:p>
          <a:p>
            <a:pPr algn="just">
              <a:lnSpc>
                <a:spcPct val="107000"/>
              </a:lnSpc>
              <a:spcAft>
                <a:spcPts val="800"/>
              </a:spcAft>
            </a:pPr>
            <a:endParaRPr lang="fr-FR" sz="16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b="1" dirty="0">
                <a:latin typeface="Calibri" panose="020F0502020204030204" pitchFamily="34" charset="0"/>
                <a:ea typeface="Times New Roman" panose="02020603050405020304" pitchFamily="18" charset="0"/>
                <a:cs typeface="Times New Roman" panose="02020603050405020304" pitchFamily="18" charset="0"/>
              </a:rPr>
              <a:t>→ P</a:t>
            </a: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eu visible ou présente sur l’ensemble des territoires de la région. Elle nécessite d’être plus transversale et coordonnée. </a:t>
            </a:r>
          </a:p>
          <a:p>
            <a:pPr algn="just">
              <a:lnSpc>
                <a:spcPct val="107000"/>
              </a:lnSpc>
              <a:spcAft>
                <a:spcPts val="800"/>
              </a:spcAft>
            </a:pPr>
            <a:endParaRPr lang="fr-FR"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i="1" dirty="0">
                <a:latin typeface="Calibri" panose="020F0502020204030204" pitchFamily="34" charset="0"/>
                <a:ea typeface="Times New Roman" panose="02020603050405020304" pitchFamily="18" charset="0"/>
                <a:cs typeface="Times New Roman" panose="02020603050405020304" pitchFamily="18" charset="0"/>
              </a:rPr>
              <a:t>Les agences d’urbanisme, les établissements publics fonciers locaux ne couvrent pas à ce jour l’ensemble des territoires régionaux, les Conseils d’architecture, d’urbanisme et de l’environnement (CAUE) restent peu connus …</a:t>
            </a:r>
          </a:p>
          <a:p>
            <a:pPr algn="just">
              <a:lnSpc>
                <a:spcPct val="107000"/>
              </a:lnSpc>
              <a:spcAft>
                <a:spcPts val="800"/>
              </a:spcAft>
            </a:pPr>
            <a:endParaRPr lang="fr-FR" sz="1600"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→Nécessité de plus de transversalité , couverture territoriale et de coordination.</a:t>
            </a:r>
            <a:br>
              <a:rPr lang="fr-FR" sz="1800" b="1" dirty="0">
                <a:effectLst/>
                <a:latin typeface="Calibri" panose="020F0502020204030204" pitchFamily="34" charset="0"/>
                <a:ea typeface="Times New Roman" panose="02020603050405020304" pitchFamily="18" charset="0"/>
                <a:cs typeface="Times New Roman" panose="02020603050405020304" pitchFamily="18" charset="0"/>
              </a:rPr>
            </a:b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6897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92C610-93B0-D033-22AA-2A6903760CBF}"/>
              </a:ext>
            </a:extLst>
          </p:cNvPr>
          <p:cNvSpPr>
            <a:spLocks noGrp="1"/>
          </p:cNvSpPr>
          <p:nvPr>
            <p:ph type="title"/>
          </p:nvPr>
        </p:nvSpPr>
        <p:spPr>
          <a:xfrm>
            <a:off x="1259632" y="195486"/>
            <a:ext cx="7427168" cy="857250"/>
          </a:xfrm>
        </p:spPr>
        <p:txBody>
          <a:bodyPr>
            <a:normAutofit/>
          </a:bodyPr>
          <a:lstStyle/>
          <a:p>
            <a:r>
              <a:rPr lang="fr-FR" sz="2800" dirty="0"/>
              <a:t>Un rapport en 3 grandes Parties : </a:t>
            </a:r>
          </a:p>
        </p:txBody>
      </p:sp>
      <p:sp>
        <p:nvSpPr>
          <p:cNvPr id="4" name="Espace réservé du numéro de diapositive 3">
            <a:extLst>
              <a:ext uri="{FF2B5EF4-FFF2-40B4-BE49-F238E27FC236}">
                <a16:creationId xmlns:a16="http://schemas.microsoft.com/office/drawing/2014/main" id="{6F42913D-84E8-FE06-D865-4E34B89BEEAB}"/>
              </a:ext>
            </a:extLst>
          </p:cNvPr>
          <p:cNvSpPr>
            <a:spLocks noGrp="1"/>
          </p:cNvSpPr>
          <p:nvPr>
            <p:ph type="sldNum" sz="quarter" idx="12"/>
          </p:nvPr>
        </p:nvSpPr>
        <p:spPr/>
        <p:txBody>
          <a:bodyPr/>
          <a:lstStyle/>
          <a:p>
            <a:fld id="{C3828E71-C22B-4DCC-918B-441D56F1CAA9}" type="slidenum">
              <a:rPr lang="fr-FR" smtClean="0"/>
              <a:t>1</a:t>
            </a:fld>
            <a:endParaRPr lang="fr-FR" dirty="0"/>
          </a:p>
        </p:txBody>
      </p:sp>
      <p:sp>
        <p:nvSpPr>
          <p:cNvPr id="5" name="Rectangle 1">
            <a:extLst>
              <a:ext uri="{FF2B5EF4-FFF2-40B4-BE49-F238E27FC236}">
                <a16:creationId xmlns:a16="http://schemas.microsoft.com/office/drawing/2014/main" id="{11A8D475-16C1-359F-B604-684B04778561}"/>
              </a:ext>
            </a:extLst>
          </p:cNvPr>
          <p:cNvSpPr>
            <a:spLocks noGrp="1" noChangeArrowheads="1"/>
          </p:cNvSpPr>
          <p:nvPr>
            <p:ph idx="1"/>
          </p:nvPr>
        </p:nvSpPr>
        <p:spPr bwMode="auto">
          <a:xfrm>
            <a:off x="942252" y="1203598"/>
            <a:ext cx="8061928"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lang="fr-FR" sz="2300" dirty="0">
                <a:effectLst/>
                <a:latin typeface="Calibri" panose="020F0502020204030204" pitchFamily="34" charset="0"/>
                <a:ea typeface="Calibri" panose="020F0502020204030204" pitchFamily="34" charset="0"/>
                <a:cs typeface="Times New Roman" panose="02020603050405020304" pitchFamily="18" charset="0"/>
              </a:rPr>
              <a:t>I – Un mécanisme d’étalement urbain qui ne peut plus perdurer</a:t>
            </a: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lang="fr-FR" sz="1800" i="1" dirty="0">
                <a:effectLst/>
                <a:latin typeface="Calibri" panose="020F0502020204030204" pitchFamily="34" charset="0"/>
                <a:ea typeface="Calibri" panose="020F0502020204030204" pitchFamily="34" charset="0"/>
                <a:cs typeface="Times New Roman" panose="02020603050405020304" pitchFamily="18" charset="0"/>
              </a:rPr>
              <a:t>-</a:t>
            </a:r>
            <a:r>
              <a:rPr lang="fr-FR" sz="1600" i="1" dirty="0">
                <a:effectLst/>
                <a:latin typeface="Calibri" panose="020F0502020204030204" pitchFamily="34" charset="0"/>
                <a:ea typeface="Calibri" panose="020F0502020204030204" pitchFamily="34" charset="0"/>
                <a:cs typeface="Times New Roman" panose="02020603050405020304" pitchFamily="18" charset="0"/>
              </a:rPr>
              <a:t>Une logique tenant peu compte des fonctionnalités environnementales</a:t>
            </a:r>
            <a:endParaRPr lang="fr-FR" sz="16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lang="fr-FR" sz="1600" i="1" dirty="0">
                <a:effectLst/>
                <a:latin typeface="Calibri" panose="020F0502020204030204" pitchFamily="34" charset="0"/>
                <a:ea typeface="Calibri" panose="020F0502020204030204" pitchFamily="34" charset="0"/>
                <a:cs typeface="Times New Roman" panose="02020603050405020304" pitchFamily="18" charset="0"/>
              </a:rPr>
              <a:t>-Une confusion entre consommation d’espace et réponse aux besoins en logements</a:t>
            </a: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lang="fr-FR" sz="1600" i="1" dirty="0">
                <a:effectLst/>
                <a:latin typeface="Calibri" panose="020F0502020204030204" pitchFamily="34" charset="0"/>
                <a:ea typeface="Calibri" panose="020F0502020204030204" pitchFamily="34" charset="0"/>
                <a:cs typeface="Times New Roman" panose="02020603050405020304" pitchFamily="18" charset="0"/>
              </a:rPr>
              <a:t>-Oublier le « zéro » pour construire de nouveaux modèles d’aménagement</a:t>
            </a:r>
            <a:endParaRPr kumimoji="0" lang="fr-FR" altLang="fr-FR" sz="1600" b="1" i="1"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lang="fr-FR" sz="2300" dirty="0">
                <a:effectLst/>
                <a:latin typeface="Calibri" panose="020F0502020204030204" pitchFamily="34" charset="0"/>
                <a:ea typeface="Calibri" panose="020F0502020204030204" pitchFamily="34" charset="0"/>
                <a:cs typeface="Times New Roman" panose="02020603050405020304" pitchFamily="18" charset="0"/>
              </a:rPr>
              <a:t>II – Des possibilités pour atteindre le ZAN</a:t>
            </a: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a:t>
            </a:r>
            <a:r>
              <a:rPr lang="fr-FR" sz="1600" i="1" dirty="0">
                <a:effectLst/>
                <a:latin typeface="Calibri" panose="020F0502020204030204" pitchFamily="34" charset="0"/>
                <a:ea typeface="Calibri" panose="020F0502020204030204" pitchFamily="34" charset="0"/>
                <a:cs typeface="Times New Roman" panose="02020603050405020304" pitchFamily="18" charset="0"/>
              </a:rPr>
              <a:t>De réelles marges de manœuvre dans les zones déjà artificialisées</a:t>
            </a:r>
            <a:endParaRPr lang="fr-FR" sz="16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lang="fr-FR" sz="1600" i="1" dirty="0">
                <a:effectLst/>
                <a:latin typeface="Calibri" panose="020F0502020204030204" pitchFamily="34" charset="0"/>
                <a:ea typeface="Calibri" panose="020F0502020204030204" pitchFamily="34" charset="0"/>
                <a:cs typeface="Times New Roman" panose="02020603050405020304" pitchFamily="18" charset="0"/>
              </a:rPr>
              <a:t>-Enjeux pour réussir le recyclage des villes</a:t>
            </a: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lang="fr-FR" sz="2300" dirty="0">
                <a:effectLst/>
                <a:latin typeface="Calibri" panose="020F0502020204030204" pitchFamily="34" charset="0"/>
                <a:ea typeface="Calibri" panose="020F0502020204030204" pitchFamily="34" charset="0"/>
                <a:cs typeface="Times New Roman" panose="02020603050405020304" pitchFamily="18" charset="0"/>
              </a:rPr>
              <a:t>III – Préconisations pour ouvrir les possibles d’une réussite de la Zéro Artificialisation Nette</a:t>
            </a: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lang="fr-FR" sz="1800" i="1" dirty="0">
                <a:effectLst/>
                <a:latin typeface="Calibri" panose="020F0502020204030204" pitchFamily="34" charset="0"/>
                <a:ea typeface="Calibri" panose="020F0502020204030204" pitchFamily="34" charset="0"/>
                <a:cs typeface="Times New Roman" panose="02020603050405020304" pitchFamily="18" charset="0"/>
              </a:rPr>
              <a:t>-</a:t>
            </a:r>
            <a:r>
              <a:rPr lang="fr-FR" sz="1600" i="1" dirty="0">
                <a:effectLst/>
                <a:latin typeface="Calibri" panose="020F0502020204030204" pitchFamily="34" charset="0"/>
                <a:ea typeface="Calibri" panose="020F0502020204030204" pitchFamily="34" charset="0"/>
                <a:cs typeface="Times New Roman" panose="02020603050405020304" pitchFamily="18" charset="0"/>
              </a:rPr>
              <a:t>Susciter l’envie de recycler le cadre bâti</a:t>
            </a:r>
            <a:endParaRPr lang="fr-FR" sz="16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lang="fr-FR" sz="1600" i="1" dirty="0">
                <a:effectLst/>
                <a:latin typeface="Calibri" panose="020F0502020204030204" pitchFamily="34" charset="0"/>
                <a:ea typeface="Calibri" panose="020F0502020204030204" pitchFamily="34" charset="0"/>
                <a:cs typeface="Times New Roman" panose="02020603050405020304" pitchFamily="18" charset="0"/>
              </a:rPr>
              <a:t>-Etablir une stratégie de recyclage des espaces construits</a:t>
            </a:r>
            <a:endParaRPr kumimoji="0" lang="fr-FR" altLang="fr-FR" sz="1600" b="0" i="1"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7332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873" y="627534"/>
            <a:ext cx="8929127" cy="360040"/>
          </a:xfrm>
          <a:solidFill>
            <a:schemeClr val="bg1"/>
          </a:solidFill>
        </p:spPr>
        <p:txBody>
          <a:bodyPr>
            <a:normAutofit fontScale="90000"/>
          </a:bodyPr>
          <a:lstStyle/>
          <a:p>
            <a:r>
              <a:rPr lang="fr-FR" sz="2800" b="1" dirty="0">
                <a:latin typeface="+mj-lt"/>
              </a:rPr>
              <a:t>Des opérations alternatives plus complexes et un manque d’ingénierie ?</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19</a:t>
            </a:fld>
            <a:endParaRPr lang="fr-FR" dirty="0"/>
          </a:p>
        </p:txBody>
      </p:sp>
      <p:sp>
        <p:nvSpPr>
          <p:cNvPr id="6" name="ZoneTexte 5">
            <a:extLst>
              <a:ext uri="{FF2B5EF4-FFF2-40B4-BE49-F238E27FC236}">
                <a16:creationId xmlns:a16="http://schemas.microsoft.com/office/drawing/2014/main" id="{3126C3C5-7B91-C277-7CBB-9A5909B00B75}"/>
              </a:ext>
            </a:extLst>
          </p:cNvPr>
          <p:cNvSpPr txBox="1"/>
          <p:nvPr/>
        </p:nvSpPr>
        <p:spPr>
          <a:xfrm>
            <a:off x="107504" y="1563638"/>
            <a:ext cx="8712967" cy="3633110"/>
          </a:xfrm>
          <a:prstGeom prst="rect">
            <a:avLst/>
          </a:prstGeom>
          <a:noFill/>
        </p:spPr>
        <p:txBody>
          <a:bodyPr wrap="square">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b="1" dirty="0">
                <a:latin typeface="Calibri" panose="020F0502020204030204" pitchFamily="34" charset="0"/>
                <a:ea typeface="Times New Roman" panose="02020603050405020304" pitchFamily="18" charset="0"/>
                <a:cs typeface="Times New Roman" panose="02020603050405020304" pitchFamily="18" charset="0"/>
              </a:rPr>
              <a:t>Constat : </a:t>
            </a:r>
            <a:endParaRPr lang="fr-FR"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 - Les collectivités qui ont déjà un projet et savent structurer leur stratégie ont un avantage</a:t>
            </a:r>
          </a:p>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 Faute de support adapté, les autres collectivités choisissent par défaut d’aménager leur territoire par des lotissements en extension. </a:t>
            </a:r>
          </a:p>
          <a:p>
            <a:pPr algn="just">
              <a:lnSpc>
                <a:spcPct val="107000"/>
              </a:lnSpc>
              <a:spcAft>
                <a:spcPts val="8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 Tendance à ce que ce soit toujours les mêmes territoires qui bénéficient des aides car ils ont les ressources pour aller chercher une contractualisation ou monter un dossier d’appel à projet, et sont alors clairement identifiés par l’Etat comme en ayant besoin.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br>
              <a:rPr lang="fr-FR" sz="1800" b="1" dirty="0">
                <a:effectLst/>
                <a:latin typeface="Calibri" panose="020F0502020204030204" pitchFamily="34" charset="0"/>
                <a:ea typeface="Times New Roman" panose="02020603050405020304" pitchFamily="18" charset="0"/>
                <a:cs typeface="Times New Roman" panose="02020603050405020304" pitchFamily="18" charset="0"/>
              </a:rPr>
            </a:b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48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883" y="2391730"/>
            <a:ext cx="3347864" cy="360040"/>
          </a:xfrm>
          <a:solidFill>
            <a:schemeClr val="bg1"/>
          </a:solidFill>
        </p:spPr>
        <p:txBody>
          <a:bodyPr>
            <a:normAutofit fontScale="90000"/>
          </a:bodyPr>
          <a:lstStyle/>
          <a:p>
            <a:r>
              <a:rPr lang="fr-FR" sz="2800" b="1" dirty="0">
                <a:latin typeface="+mj-lt"/>
              </a:rPr>
              <a:t>Exemple de l’Etablissement Public Foncier ?</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20</a:t>
            </a:fld>
            <a:endParaRPr lang="fr-FR" dirty="0"/>
          </a:p>
        </p:txBody>
      </p:sp>
      <p:pic>
        <p:nvPicPr>
          <p:cNvPr id="5" name="Image 4">
            <a:extLst>
              <a:ext uri="{FF2B5EF4-FFF2-40B4-BE49-F238E27FC236}">
                <a16:creationId xmlns:a16="http://schemas.microsoft.com/office/drawing/2014/main" id="{D12FFE2B-F75C-6658-37EE-28A1A5AB6C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4139952" y="61171"/>
            <a:ext cx="3456384" cy="50172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53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 y="171852"/>
            <a:ext cx="8929127" cy="483518"/>
          </a:xfrm>
          <a:solidFill>
            <a:schemeClr val="bg1"/>
          </a:solidFill>
        </p:spPr>
        <p:txBody>
          <a:bodyPr>
            <a:normAutofit fontScale="90000"/>
          </a:bodyPr>
          <a:lstStyle/>
          <a:p>
            <a:r>
              <a:rPr lang="fr-FR" sz="2800" b="1" dirty="0">
                <a:latin typeface="+mj-lt"/>
              </a:rPr>
              <a:t>Préconisations pour ouvrir les possibles de réussites de la ZAN</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21</a:t>
            </a:fld>
            <a:endParaRPr lang="fr-FR" dirty="0"/>
          </a:p>
        </p:txBody>
      </p:sp>
      <p:graphicFrame>
        <p:nvGraphicFramePr>
          <p:cNvPr id="5" name="Tableau 6">
            <a:extLst>
              <a:ext uri="{FF2B5EF4-FFF2-40B4-BE49-F238E27FC236}">
                <a16:creationId xmlns:a16="http://schemas.microsoft.com/office/drawing/2014/main" id="{87D2216E-E309-BD0D-B01E-DA361ED6C152}"/>
              </a:ext>
            </a:extLst>
          </p:cNvPr>
          <p:cNvGraphicFramePr>
            <a:graphicFrameLocks noGrp="1"/>
          </p:cNvGraphicFramePr>
          <p:nvPr>
            <p:extLst>
              <p:ext uri="{D42A27DB-BD31-4B8C-83A1-F6EECF244321}">
                <p14:modId xmlns:p14="http://schemas.microsoft.com/office/powerpoint/2010/main" val="3660839382"/>
              </p:ext>
            </p:extLst>
          </p:nvPr>
        </p:nvGraphicFramePr>
        <p:xfrm>
          <a:off x="314241" y="843558"/>
          <a:ext cx="8515518" cy="3566160"/>
        </p:xfrm>
        <a:graphic>
          <a:graphicData uri="http://schemas.openxmlformats.org/drawingml/2006/table">
            <a:tbl>
              <a:tblPr firstRow="1" bandRow="1">
                <a:tableStyleId>{0505E3EF-67EA-436B-97B2-0124C06EBD24}</a:tableStyleId>
              </a:tblPr>
              <a:tblGrid>
                <a:gridCol w="8515518">
                  <a:extLst>
                    <a:ext uri="{9D8B030D-6E8A-4147-A177-3AD203B41FA5}">
                      <a16:colId xmlns:a16="http://schemas.microsoft.com/office/drawing/2014/main" val="1800120907"/>
                    </a:ext>
                  </a:extLst>
                </a:gridCol>
              </a:tblGrid>
              <a:tr h="528147">
                <a:tc>
                  <a:txBody>
                    <a:bodyPr/>
                    <a:lstStyle/>
                    <a:p>
                      <a:r>
                        <a:rPr lang="fr-FR" b="1" dirty="0"/>
                        <a:t>Vers un nouveau récit</a:t>
                      </a:r>
                      <a:r>
                        <a:rPr lang="fr-FR" b="1" dirty="0">
                          <a:solidFill>
                            <a:srgbClr val="FF0000"/>
                          </a:solidFill>
                        </a:rPr>
                        <a:t> </a:t>
                      </a:r>
                      <a:r>
                        <a:rPr lang="fr-FR" b="1" dirty="0">
                          <a:solidFill>
                            <a:schemeClr val="tx1"/>
                          </a:solidFill>
                        </a:rPr>
                        <a:t>:</a:t>
                      </a:r>
                      <a:r>
                        <a:rPr lang="fr-FR" b="0" dirty="0">
                          <a:solidFill>
                            <a:srgbClr val="FF0000"/>
                          </a:solidFill>
                        </a:rPr>
                        <a:t> </a:t>
                      </a:r>
                      <a:r>
                        <a:rPr lang="fr-FR" sz="1600" b="0" i="1" kern="1200" dirty="0">
                          <a:solidFill>
                            <a:schemeClr val="dk1"/>
                          </a:solidFill>
                          <a:effectLst/>
                          <a:latin typeface="+mn-lt"/>
                          <a:ea typeface="+mn-ea"/>
                          <a:cs typeface="+mn-cs"/>
                        </a:rPr>
                        <a:t>des villes et de villages qui se recyclent pour accueillir des logements en compatibilité avec la dynamique démographique, et avec des solutions respectueuses de la biodiversité et aidant à lutter contre le changement climatique.</a:t>
                      </a:r>
                      <a:endParaRPr lang="fr-FR" sz="1600" b="0" i="1" dirty="0">
                        <a:solidFill>
                          <a:srgbClr val="FF0000"/>
                        </a:solidFill>
                      </a:endParaRPr>
                    </a:p>
                  </a:txBody>
                  <a:tcPr/>
                </a:tc>
                <a:extLst>
                  <a:ext uri="{0D108BD9-81ED-4DB2-BD59-A6C34878D82A}">
                    <a16:rowId xmlns:a16="http://schemas.microsoft.com/office/drawing/2014/main" val="2166611360"/>
                  </a:ext>
                </a:extLst>
              </a:tr>
              <a:tr h="515029">
                <a:tc>
                  <a:txBody>
                    <a:bodyPr/>
                    <a:lstStyle/>
                    <a:p>
                      <a:r>
                        <a:rPr lang="fr-FR" b="1" dirty="0"/>
                        <a:t>Mieux accompagner l’ensemble des collectivités en ingénierie</a:t>
                      </a:r>
                      <a:r>
                        <a:rPr lang="fr-FR" dirty="0"/>
                        <a:t> : </a:t>
                      </a:r>
                      <a:r>
                        <a:rPr lang="fr-FR" sz="1600" i="1" dirty="0"/>
                        <a:t>c</a:t>
                      </a:r>
                      <a:r>
                        <a:rPr lang="fr-FR" sz="1600" b="0" i="1" kern="1200" dirty="0">
                          <a:solidFill>
                            <a:schemeClr val="dk1"/>
                          </a:solidFill>
                          <a:effectLst/>
                          <a:latin typeface="+mn-lt"/>
                          <a:ea typeface="+mn-ea"/>
                          <a:cs typeface="+mn-cs"/>
                        </a:rPr>
                        <a:t>réer une Société Publique Locale régionale (SPL) d’aide à l’ingénierie pour le recyclage urbain, volet logement*</a:t>
                      </a:r>
                      <a:endParaRPr lang="fr-FR" sz="1600" b="0" i="1" dirty="0"/>
                    </a:p>
                  </a:txBody>
                  <a:tcPr/>
                </a:tc>
                <a:extLst>
                  <a:ext uri="{0D108BD9-81ED-4DB2-BD59-A6C34878D82A}">
                    <a16:rowId xmlns:a16="http://schemas.microsoft.com/office/drawing/2014/main" val="266384380"/>
                  </a:ext>
                </a:extLst>
              </a:tr>
              <a:tr h="515029">
                <a:tc>
                  <a:txBody>
                    <a:bodyPr/>
                    <a:lstStyle/>
                    <a:p>
                      <a:r>
                        <a:rPr lang="fr-FR" b="1" dirty="0"/>
                        <a:t>Monter en compétence sur les nouvelles possibilités </a:t>
                      </a:r>
                      <a:r>
                        <a:rPr lang="fr-FR" dirty="0"/>
                        <a:t>: </a:t>
                      </a:r>
                      <a:r>
                        <a:rPr lang="fr-FR" sz="1600" i="1" dirty="0"/>
                        <a:t>Renforcer la formation initiale et continue / créer des spécialisations en « recyclage urbain – Promouvoir la création d’une école d’architecture en Région </a:t>
                      </a:r>
                    </a:p>
                  </a:txBody>
                  <a:tcPr/>
                </a:tc>
                <a:extLst>
                  <a:ext uri="{0D108BD9-81ED-4DB2-BD59-A6C34878D82A}">
                    <a16:rowId xmlns:a16="http://schemas.microsoft.com/office/drawing/2014/main" val="2565082825"/>
                  </a:ext>
                </a:extLst>
              </a:tr>
              <a:tr h="353144">
                <a:tc>
                  <a:txBody>
                    <a:bodyPr/>
                    <a:lstStyle/>
                    <a:p>
                      <a:r>
                        <a:rPr lang="fr-FR" b="1" dirty="0"/>
                        <a:t>Couvrir tous les territoires par un établissement public foncier</a:t>
                      </a:r>
                    </a:p>
                  </a:txBody>
                  <a:tcPr/>
                </a:tc>
                <a:extLst>
                  <a:ext uri="{0D108BD9-81ED-4DB2-BD59-A6C34878D82A}">
                    <a16:rowId xmlns:a16="http://schemas.microsoft.com/office/drawing/2014/main" val="2490053271"/>
                  </a:ext>
                </a:extLst>
              </a:tr>
              <a:tr h="515029">
                <a:tc>
                  <a:txBody>
                    <a:bodyPr/>
                    <a:lstStyle/>
                    <a:p>
                      <a:r>
                        <a:rPr lang="fr-FR" b="1" dirty="0"/>
                        <a:t>S’appuyer sur des principes essentiels à la requalification des espaces construits et à la sobriété foncière  </a:t>
                      </a:r>
                      <a:r>
                        <a:rPr lang="fr-FR" sz="1600" i="1" dirty="0"/>
                        <a:t>= lier les opérations de logements : aux impératifs environnementaux  / à la  proximité des activités économique / à la planification des offres de mobilité</a:t>
                      </a:r>
                      <a:endParaRPr lang="fr-FR" sz="1600" i="1" dirty="0">
                        <a:solidFill>
                          <a:srgbClr val="FF0000"/>
                        </a:solidFill>
                      </a:endParaRPr>
                    </a:p>
                  </a:txBody>
                  <a:tcPr/>
                </a:tc>
                <a:extLst>
                  <a:ext uri="{0D108BD9-81ED-4DB2-BD59-A6C34878D82A}">
                    <a16:rowId xmlns:a16="http://schemas.microsoft.com/office/drawing/2014/main" val="236806000"/>
                  </a:ext>
                </a:extLst>
              </a:tr>
            </a:tbl>
          </a:graphicData>
        </a:graphic>
      </p:graphicFrame>
    </p:spTree>
    <p:extLst>
      <p:ext uri="{BB962C8B-B14F-4D97-AF65-F5344CB8AC3E}">
        <p14:creationId xmlns:p14="http://schemas.microsoft.com/office/powerpoint/2010/main" val="1562419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8929127" cy="483518"/>
          </a:xfrm>
          <a:solidFill>
            <a:schemeClr val="bg1"/>
          </a:solidFill>
        </p:spPr>
        <p:txBody>
          <a:bodyPr>
            <a:normAutofit fontScale="90000"/>
          </a:bodyPr>
          <a:lstStyle/>
          <a:p>
            <a:r>
              <a:rPr lang="fr-FR" sz="2800" b="1" dirty="0">
                <a:latin typeface="+mj-lt"/>
              </a:rPr>
              <a:t>… suite préconisations… </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22</a:t>
            </a:fld>
            <a:endParaRPr lang="fr-FR" dirty="0"/>
          </a:p>
        </p:txBody>
      </p:sp>
      <p:graphicFrame>
        <p:nvGraphicFramePr>
          <p:cNvPr id="5" name="Tableau 6">
            <a:extLst>
              <a:ext uri="{FF2B5EF4-FFF2-40B4-BE49-F238E27FC236}">
                <a16:creationId xmlns:a16="http://schemas.microsoft.com/office/drawing/2014/main" id="{87D2216E-E309-BD0D-B01E-DA361ED6C152}"/>
              </a:ext>
            </a:extLst>
          </p:cNvPr>
          <p:cNvGraphicFramePr>
            <a:graphicFrameLocks noGrp="1"/>
          </p:cNvGraphicFramePr>
          <p:nvPr>
            <p:extLst>
              <p:ext uri="{D42A27DB-BD31-4B8C-83A1-F6EECF244321}">
                <p14:modId xmlns:p14="http://schemas.microsoft.com/office/powerpoint/2010/main" val="1433506892"/>
              </p:ext>
            </p:extLst>
          </p:nvPr>
        </p:nvGraphicFramePr>
        <p:xfrm>
          <a:off x="611560" y="2367663"/>
          <a:ext cx="8389794" cy="2310218"/>
        </p:xfrm>
        <a:graphic>
          <a:graphicData uri="http://schemas.openxmlformats.org/drawingml/2006/table">
            <a:tbl>
              <a:tblPr firstRow="1" bandRow="1">
                <a:tableStyleId>{0505E3EF-67EA-436B-97B2-0124C06EBD24}</a:tableStyleId>
              </a:tblPr>
              <a:tblGrid>
                <a:gridCol w="8389794">
                  <a:extLst>
                    <a:ext uri="{9D8B030D-6E8A-4147-A177-3AD203B41FA5}">
                      <a16:colId xmlns:a16="http://schemas.microsoft.com/office/drawing/2014/main" val="1800120907"/>
                    </a:ext>
                  </a:extLst>
                </a:gridCol>
              </a:tblGrid>
              <a:tr h="544653">
                <a:tc>
                  <a:txBody>
                    <a:bodyPr/>
                    <a:lstStyle/>
                    <a:p>
                      <a:r>
                        <a:rPr lang="fr-FR" b="1" dirty="0"/>
                        <a:t>Se doter d’outils pour une densification raisonnée : </a:t>
                      </a:r>
                      <a:r>
                        <a:rPr lang="fr-FR" b="0" i="1" dirty="0"/>
                        <a:t>expérimenter de nouvelles formes urbaines</a:t>
                      </a:r>
                    </a:p>
                  </a:txBody>
                  <a:tcPr/>
                </a:tc>
                <a:extLst>
                  <a:ext uri="{0D108BD9-81ED-4DB2-BD59-A6C34878D82A}">
                    <a16:rowId xmlns:a16="http://schemas.microsoft.com/office/drawing/2014/main" val="2166611360"/>
                  </a:ext>
                </a:extLst>
              </a:tr>
              <a:tr h="515029">
                <a:tc>
                  <a:txBody>
                    <a:bodyPr/>
                    <a:lstStyle/>
                    <a:p>
                      <a:r>
                        <a:rPr lang="fr-FR" b="1" dirty="0"/>
                        <a:t>En cas d’extension les envisager de façon novatrice  </a:t>
                      </a:r>
                      <a:r>
                        <a:rPr lang="fr-FR" b="1" i="1" dirty="0"/>
                        <a:t>:  </a:t>
                      </a:r>
                      <a:r>
                        <a:rPr lang="fr-FR" i="1" dirty="0"/>
                        <a:t>compactes et intégrées aux fonctionnalités écologiques*</a:t>
                      </a:r>
                    </a:p>
                  </a:txBody>
                  <a:tcPr/>
                </a:tc>
                <a:extLst>
                  <a:ext uri="{0D108BD9-81ED-4DB2-BD59-A6C34878D82A}">
                    <a16:rowId xmlns:a16="http://schemas.microsoft.com/office/drawing/2014/main" val="266384380"/>
                  </a:ext>
                </a:extLst>
              </a:tr>
              <a:tr h="515029">
                <a:tc>
                  <a:txBody>
                    <a:bodyPr/>
                    <a:lstStyle/>
                    <a:p>
                      <a:r>
                        <a:rPr lang="fr-FR" b="1" dirty="0"/>
                        <a:t>Se donner les moyens de désartificialiser / renaturer pour atteindre l’objectif « 0 »  </a:t>
                      </a:r>
                    </a:p>
                  </a:txBody>
                  <a:tcPr/>
                </a:tc>
                <a:extLst>
                  <a:ext uri="{0D108BD9-81ED-4DB2-BD59-A6C34878D82A}">
                    <a16:rowId xmlns:a16="http://schemas.microsoft.com/office/drawing/2014/main" val="2565082825"/>
                  </a:ext>
                </a:extLst>
              </a:tr>
              <a:tr h="515029">
                <a:tc>
                  <a:txBody>
                    <a:bodyPr/>
                    <a:lstStyle/>
                    <a:p>
                      <a:r>
                        <a:rPr lang="fr-FR" b="1" dirty="0"/>
                        <a:t>Appel à une réforme nationale fiscale favorisant la sobriété foncière</a:t>
                      </a:r>
                    </a:p>
                  </a:txBody>
                  <a:tcPr/>
                </a:tc>
                <a:extLst>
                  <a:ext uri="{0D108BD9-81ED-4DB2-BD59-A6C34878D82A}">
                    <a16:rowId xmlns:a16="http://schemas.microsoft.com/office/drawing/2014/main" val="2490053271"/>
                  </a:ext>
                </a:extLst>
              </a:tr>
            </a:tbl>
          </a:graphicData>
        </a:graphic>
      </p:graphicFrame>
      <p:graphicFrame>
        <p:nvGraphicFramePr>
          <p:cNvPr id="3" name="Tableau 2">
            <a:extLst>
              <a:ext uri="{FF2B5EF4-FFF2-40B4-BE49-F238E27FC236}">
                <a16:creationId xmlns:a16="http://schemas.microsoft.com/office/drawing/2014/main" id="{01F44607-853E-28E0-5D42-E03D152CBE33}"/>
              </a:ext>
            </a:extLst>
          </p:cNvPr>
          <p:cNvGraphicFramePr>
            <a:graphicFrameLocks noGrp="1"/>
          </p:cNvGraphicFramePr>
          <p:nvPr>
            <p:extLst>
              <p:ext uri="{D42A27DB-BD31-4B8C-83A1-F6EECF244321}">
                <p14:modId xmlns:p14="http://schemas.microsoft.com/office/powerpoint/2010/main" val="2759441580"/>
              </p:ext>
            </p:extLst>
          </p:nvPr>
        </p:nvGraphicFramePr>
        <p:xfrm>
          <a:off x="611560" y="697001"/>
          <a:ext cx="8389794" cy="1670138"/>
        </p:xfrm>
        <a:graphic>
          <a:graphicData uri="http://schemas.openxmlformats.org/drawingml/2006/table">
            <a:tbl>
              <a:tblPr firstRow="1" bandRow="1">
                <a:tableStyleId>{0505E3EF-67EA-436B-97B2-0124C06EBD24}</a:tableStyleId>
              </a:tblPr>
              <a:tblGrid>
                <a:gridCol w="8389794">
                  <a:extLst>
                    <a:ext uri="{9D8B030D-6E8A-4147-A177-3AD203B41FA5}">
                      <a16:colId xmlns:a16="http://schemas.microsoft.com/office/drawing/2014/main" val="4148638313"/>
                    </a:ext>
                  </a:extLst>
                </a:gridCol>
              </a:tblGrid>
              <a:tr h="443022">
                <a:tc>
                  <a:txBody>
                    <a:bodyPr/>
                    <a:lstStyle/>
                    <a:p>
                      <a:r>
                        <a:rPr lang="fr-FR" dirty="0"/>
                        <a:t>Prendre le temps et se donner les moyens d’analyser son territoire pour établir une stratégie d’action pour le logement économe de l’espace</a:t>
                      </a:r>
                    </a:p>
                  </a:txBody>
                  <a:tcPr/>
                </a:tc>
                <a:extLst>
                  <a:ext uri="{0D108BD9-81ED-4DB2-BD59-A6C34878D82A}">
                    <a16:rowId xmlns:a16="http://schemas.microsoft.com/office/drawing/2014/main" val="2981859038"/>
                  </a:ext>
                </a:extLst>
              </a:tr>
              <a:tr h="515029">
                <a:tc>
                  <a:txBody>
                    <a:bodyPr/>
                    <a:lstStyle/>
                    <a:p>
                      <a:r>
                        <a:rPr lang="fr-FR" b="1" dirty="0"/>
                        <a:t>Réussir pleinement une mobilisation du parc vacant </a:t>
                      </a:r>
                      <a:r>
                        <a:rPr lang="fr-FR" b="0" dirty="0"/>
                        <a:t>*</a:t>
                      </a:r>
                      <a:endParaRPr lang="fr-FR" b="0" dirty="0">
                        <a:solidFill>
                          <a:srgbClr val="FF0000"/>
                        </a:solidFill>
                      </a:endParaRPr>
                    </a:p>
                  </a:txBody>
                  <a:tcPr/>
                </a:tc>
                <a:extLst>
                  <a:ext uri="{0D108BD9-81ED-4DB2-BD59-A6C34878D82A}">
                    <a16:rowId xmlns:a16="http://schemas.microsoft.com/office/drawing/2014/main" val="3595963764"/>
                  </a:ext>
                </a:extLst>
              </a:tr>
              <a:tr h="515029">
                <a:tc>
                  <a:txBody>
                    <a:bodyPr/>
                    <a:lstStyle/>
                    <a:p>
                      <a:r>
                        <a:rPr lang="fr-FR" b="1" dirty="0"/>
                        <a:t>Multiplier la réhabilitation des friches urbaines clé en main</a:t>
                      </a:r>
                    </a:p>
                  </a:txBody>
                  <a:tcPr/>
                </a:tc>
                <a:extLst>
                  <a:ext uri="{0D108BD9-81ED-4DB2-BD59-A6C34878D82A}">
                    <a16:rowId xmlns:a16="http://schemas.microsoft.com/office/drawing/2014/main" val="1085202516"/>
                  </a:ext>
                </a:extLst>
              </a:tr>
            </a:tbl>
          </a:graphicData>
        </a:graphic>
      </p:graphicFrame>
    </p:spTree>
    <p:extLst>
      <p:ext uri="{BB962C8B-B14F-4D97-AF65-F5344CB8AC3E}">
        <p14:creationId xmlns:p14="http://schemas.microsoft.com/office/powerpoint/2010/main" val="900369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69706"/>
            <a:ext cx="8929127" cy="483518"/>
          </a:xfrm>
          <a:solidFill>
            <a:schemeClr val="bg1"/>
          </a:solidFill>
        </p:spPr>
        <p:txBody>
          <a:bodyPr>
            <a:normAutofit fontScale="90000"/>
          </a:bodyPr>
          <a:lstStyle/>
          <a:p>
            <a:r>
              <a:rPr lang="fr-FR" sz="2800" b="1" dirty="0">
                <a:latin typeface="+mj-lt"/>
              </a:rPr>
              <a:t>Ces préconisations sont détaillées via des fiches et exemples inspirants</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23</a:t>
            </a:fld>
            <a:endParaRPr lang="fr-FR" dirty="0"/>
          </a:p>
        </p:txBody>
      </p:sp>
      <p:graphicFrame>
        <p:nvGraphicFramePr>
          <p:cNvPr id="8" name="Tableau 7">
            <a:extLst>
              <a:ext uri="{FF2B5EF4-FFF2-40B4-BE49-F238E27FC236}">
                <a16:creationId xmlns:a16="http://schemas.microsoft.com/office/drawing/2014/main" id="{AEC19FE2-6007-6E3D-F5B4-8836D89AEE82}"/>
              </a:ext>
            </a:extLst>
          </p:cNvPr>
          <p:cNvGraphicFramePr>
            <a:graphicFrameLocks noGrp="1"/>
          </p:cNvGraphicFramePr>
          <p:nvPr>
            <p:extLst>
              <p:ext uri="{D42A27DB-BD31-4B8C-83A1-F6EECF244321}">
                <p14:modId xmlns:p14="http://schemas.microsoft.com/office/powerpoint/2010/main" val="3838329670"/>
              </p:ext>
            </p:extLst>
          </p:nvPr>
        </p:nvGraphicFramePr>
        <p:xfrm>
          <a:off x="2195736" y="915566"/>
          <a:ext cx="5753100" cy="1699577"/>
        </p:xfrm>
        <a:graphic>
          <a:graphicData uri="http://schemas.openxmlformats.org/drawingml/2006/table">
            <a:tbl>
              <a:tblPr firstRow="1" firstCol="1" bandRow="1"/>
              <a:tblGrid>
                <a:gridCol w="1167130">
                  <a:extLst>
                    <a:ext uri="{9D8B030D-6E8A-4147-A177-3AD203B41FA5}">
                      <a16:colId xmlns:a16="http://schemas.microsoft.com/office/drawing/2014/main" val="1647978420"/>
                    </a:ext>
                  </a:extLst>
                </a:gridCol>
                <a:gridCol w="4585970">
                  <a:extLst>
                    <a:ext uri="{9D8B030D-6E8A-4147-A177-3AD203B41FA5}">
                      <a16:colId xmlns:a16="http://schemas.microsoft.com/office/drawing/2014/main" val="2962930329"/>
                    </a:ext>
                  </a:extLst>
                </a:gridCol>
              </a:tblGrid>
              <a:tr h="0">
                <a:tc gridSpan="2">
                  <a:txBody>
                    <a:bodyPr/>
                    <a:lstStyle/>
                    <a:p>
                      <a:pPr algn="just">
                        <a:lnSpc>
                          <a:spcPct val="107000"/>
                        </a:lnSpc>
                        <a:spcAft>
                          <a:spcPts val="800"/>
                        </a:spcAft>
                      </a:pPr>
                      <a:r>
                        <a:rPr lang="fr-FR" sz="1400" b="1">
                          <a:effectLst/>
                          <a:latin typeface="Calibri" panose="020F0502020204030204" pitchFamily="34" charset="0"/>
                          <a:ea typeface="Calibri" panose="020F0502020204030204" pitchFamily="34" charset="0"/>
                          <a:cs typeface="Times New Roman" panose="02020603050405020304" pitchFamily="18" charset="0"/>
                        </a:rPr>
                        <a:t>Préconisation : </a:t>
                      </a:r>
                      <a:r>
                        <a:rPr lang="fr-FR" sz="1400" b="1">
                          <a:solidFill>
                            <a:srgbClr val="028D96"/>
                          </a:solidFill>
                          <a:effectLst/>
                          <a:latin typeface="Calibri" panose="020F0502020204030204" pitchFamily="34" charset="0"/>
                          <a:ea typeface="Calibri" panose="020F0502020204030204" pitchFamily="34" charset="0"/>
                          <a:cs typeface="Times New Roman" panose="02020603050405020304" pitchFamily="18" charset="0"/>
                        </a:rPr>
                        <a:t>xxxx</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extLst>
                  <a:ext uri="{0D108BD9-81ED-4DB2-BD59-A6C34878D82A}">
                    <a16:rowId xmlns:a16="http://schemas.microsoft.com/office/drawing/2014/main" val="551883230"/>
                  </a:ext>
                </a:extLst>
              </a:tr>
              <a:tr h="404495">
                <a:tc>
                  <a:txBody>
                    <a:bodyPr/>
                    <a:lstStyle/>
                    <a:p>
                      <a:pPr algn="just">
                        <a:lnSpc>
                          <a:spcPct val="107000"/>
                        </a:lnSpc>
                        <a:spcAft>
                          <a:spcPts val="80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Objectifs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3589925"/>
                  </a:ext>
                </a:extLst>
              </a:tr>
              <a:tr h="414623">
                <a:tc>
                  <a:txBody>
                    <a:bodyPr/>
                    <a:lstStyle/>
                    <a:p>
                      <a:pPr algn="just">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Qui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just">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11785305"/>
                  </a:ext>
                </a:extLst>
              </a:tr>
              <a:tr h="414623">
                <a:tc>
                  <a:txBody>
                    <a:bodyPr/>
                    <a:lstStyle/>
                    <a:p>
                      <a:pPr algn="just">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Actions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43570630"/>
                  </a:ext>
                </a:extLst>
              </a:tr>
              <a:tr h="247650">
                <a:tc>
                  <a:txBody>
                    <a:bodyPr/>
                    <a:lstStyle/>
                    <a:p>
                      <a:pPr algn="just">
                        <a:lnSpc>
                          <a:spcPct val="107000"/>
                        </a:lnSpc>
                        <a:spcAft>
                          <a:spcPts val="80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Evaluation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fr-FR" sz="11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2272399"/>
                  </a:ext>
                </a:extLst>
              </a:tr>
            </a:tbl>
          </a:graphicData>
        </a:graphic>
      </p:graphicFrame>
      <p:sp>
        <p:nvSpPr>
          <p:cNvPr id="9" name="Rectangle 8">
            <a:extLst>
              <a:ext uri="{FF2B5EF4-FFF2-40B4-BE49-F238E27FC236}">
                <a16:creationId xmlns:a16="http://schemas.microsoft.com/office/drawing/2014/main" id="{6948FF6A-858F-6AD4-36D1-C1C19758EC19}"/>
              </a:ext>
            </a:extLst>
          </p:cNvPr>
          <p:cNvSpPr/>
          <p:nvPr/>
        </p:nvSpPr>
        <p:spPr>
          <a:xfrm>
            <a:off x="2148873" y="2336579"/>
            <a:ext cx="5846826" cy="2370483"/>
          </a:xfrm>
          <a:prstGeom prst="rect">
            <a:avLst/>
          </a:prstGeom>
          <a:noFill/>
          <a:ln w="12700" cap="flat" cmpd="sng" algn="ctr">
            <a:solidFill>
              <a:srgbClr val="028D96"/>
            </a:solidFill>
            <a:prstDash val="solid"/>
            <a:miter lim="800000"/>
          </a:ln>
          <a:effectLst>
            <a:outerShdw blurRad="50800" dist="38100" algn="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EC71758C-D52E-30E6-16FC-66FAAEBDC3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6468" y="3183116"/>
            <a:ext cx="4027228" cy="1476680"/>
          </a:xfrm>
          <a:prstGeom prst="rect">
            <a:avLst/>
          </a:prstGeom>
        </p:spPr>
      </p:pic>
      <p:sp>
        <p:nvSpPr>
          <p:cNvPr id="18" name="ZoneTexte 17">
            <a:extLst>
              <a:ext uri="{FF2B5EF4-FFF2-40B4-BE49-F238E27FC236}">
                <a16:creationId xmlns:a16="http://schemas.microsoft.com/office/drawing/2014/main" id="{5921F906-6F70-DED3-CDE0-9D21343A638D}"/>
              </a:ext>
            </a:extLst>
          </p:cNvPr>
          <p:cNvSpPr txBox="1"/>
          <p:nvPr/>
        </p:nvSpPr>
        <p:spPr>
          <a:xfrm>
            <a:off x="2123728" y="2806921"/>
            <a:ext cx="4572000" cy="369332"/>
          </a:xfrm>
          <a:prstGeom prst="rect">
            <a:avLst/>
          </a:prstGeom>
          <a:noFill/>
        </p:spPr>
        <p:txBody>
          <a:bodyPr wrap="square">
            <a:spAutoFit/>
          </a:bodyPr>
          <a:lstStyle/>
          <a:p>
            <a:r>
              <a:rPr lang="fr-FR" sz="1800" dirty="0">
                <a:ln>
                  <a:noFill/>
                </a:ln>
                <a:solidFill>
                  <a:srgbClr val="028D96"/>
                </a:solidFill>
                <a:effectLst>
                  <a:reflection blurRad="6350" stA="53000" endA="300" endPos="35500" dir="5400000" sy="-90000" algn="bl"/>
                </a:effectLst>
                <a:latin typeface="Calibri" panose="020F0502020204030204" pitchFamily="34" charset="0"/>
                <a:ea typeface="Calibri" panose="020F0502020204030204" pitchFamily="34" charset="0"/>
                <a:cs typeface="Times New Roman" panose="02020603050405020304" pitchFamily="18" charset="0"/>
              </a:rPr>
              <a:t>Exemple inspirant</a:t>
            </a:r>
            <a:endParaRPr lang="fr-FR" dirty="0"/>
          </a:p>
        </p:txBody>
      </p:sp>
      <p:sp>
        <p:nvSpPr>
          <p:cNvPr id="20" name="ZoneTexte 19">
            <a:extLst>
              <a:ext uri="{FF2B5EF4-FFF2-40B4-BE49-F238E27FC236}">
                <a16:creationId xmlns:a16="http://schemas.microsoft.com/office/drawing/2014/main" id="{714275B7-3AA7-E951-175C-97D6E3F45C58}"/>
              </a:ext>
            </a:extLst>
          </p:cNvPr>
          <p:cNvSpPr txBox="1"/>
          <p:nvPr/>
        </p:nvSpPr>
        <p:spPr>
          <a:xfrm>
            <a:off x="2267764" y="3059458"/>
            <a:ext cx="4572000" cy="265457"/>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fr-FR" sz="1100" dirty="0" err="1">
                <a:ln>
                  <a:noFill/>
                </a:ln>
                <a:solidFill>
                  <a:srgbClr val="4472C4"/>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xxxx</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1163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8929127" cy="483518"/>
          </a:xfrm>
          <a:solidFill>
            <a:schemeClr val="bg1"/>
          </a:solidFill>
        </p:spPr>
        <p:txBody>
          <a:bodyPr>
            <a:normAutofit fontScale="90000"/>
          </a:bodyPr>
          <a:lstStyle/>
          <a:p>
            <a:r>
              <a:rPr lang="fr-FR" sz="2800" b="1" dirty="0">
                <a:latin typeface="+mj-lt"/>
              </a:rPr>
              <a:t>Des préconisations via des fiches et exemples inspirants</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24</a:t>
            </a:fld>
            <a:endParaRPr lang="fr-FR" dirty="0"/>
          </a:p>
        </p:txBody>
      </p:sp>
      <p:pic>
        <p:nvPicPr>
          <p:cNvPr id="6" name="Image 5" descr="Une image contenant texte, capture d’écran, Police&#10;&#10;Description générée automatiquement">
            <a:extLst>
              <a:ext uri="{FF2B5EF4-FFF2-40B4-BE49-F238E27FC236}">
                <a16:creationId xmlns:a16="http://schemas.microsoft.com/office/drawing/2014/main" id="{6F735D38-BE61-E31C-830A-0A3B2F1C58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627534"/>
            <a:ext cx="7027919" cy="3296958"/>
          </a:xfrm>
          <a:prstGeom prst="rect">
            <a:avLst/>
          </a:prstGeom>
        </p:spPr>
      </p:pic>
      <p:pic>
        <p:nvPicPr>
          <p:cNvPr id="8" name="Image 7" descr="Une image contenant texte, capture d’écran, carte de visite, Police&#10;&#10;Description générée automatiquement">
            <a:extLst>
              <a:ext uri="{FF2B5EF4-FFF2-40B4-BE49-F238E27FC236}">
                <a16:creationId xmlns:a16="http://schemas.microsoft.com/office/drawing/2014/main" id="{907C8344-8CF9-CF7F-31DE-F6BB286AF6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754" y="3924492"/>
            <a:ext cx="4461722" cy="856371"/>
          </a:xfrm>
          <a:prstGeom prst="rect">
            <a:avLst/>
          </a:prstGeom>
        </p:spPr>
      </p:pic>
    </p:spTree>
    <p:extLst>
      <p:ext uri="{BB962C8B-B14F-4D97-AF65-F5344CB8AC3E}">
        <p14:creationId xmlns:p14="http://schemas.microsoft.com/office/powerpoint/2010/main" val="3063459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8929127" cy="483518"/>
          </a:xfrm>
          <a:solidFill>
            <a:schemeClr val="bg1"/>
          </a:solidFill>
        </p:spPr>
        <p:txBody>
          <a:bodyPr>
            <a:normAutofit fontScale="90000"/>
          </a:bodyPr>
          <a:lstStyle/>
          <a:p>
            <a:r>
              <a:rPr lang="fr-FR" sz="2800" b="1" dirty="0">
                <a:latin typeface="+mj-lt"/>
              </a:rPr>
              <a:t>Des préconisations via des fiches et exemples inspirants</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25</a:t>
            </a:fld>
            <a:endParaRPr lang="fr-FR" dirty="0"/>
          </a:p>
        </p:txBody>
      </p:sp>
      <p:pic>
        <p:nvPicPr>
          <p:cNvPr id="5" name="Image 4">
            <a:extLst>
              <a:ext uri="{FF2B5EF4-FFF2-40B4-BE49-F238E27FC236}">
                <a16:creationId xmlns:a16="http://schemas.microsoft.com/office/drawing/2014/main" id="{EE08455E-FB23-A197-93F0-829EBA734B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829597"/>
            <a:ext cx="6300192" cy="1059070"/>
          </a:xfrm>
          <a:prstGeom prst="rect">
            <a:avLst/>
          </a:prstGeom>
        </p:spPr>
      </p:pic>
      <p:pic>
        <p:nvPicPr>
          <p:cNvPr id="9" name="Image 8">
            <a:extLst>
              <a:ext uri="{FF2B5EF4-FFF2-40B4-BE49-F238E27FC236}">
                <a16:creationId xmlns:a16="http://schemas.microsoft.com/office/drawing/2014/main" id="{6C85E2EC-36C3-FE0D-9495-DA43B88934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2050438"/>
            <a:ext cx="5327701" cy="509469"/>
          </a:xfrm>
          <a:prstGeom prst="rect">
            <a:avLst/>
          </a:prstGeom>
        </p:spPr>
      </p:pic>
      <p:pic>
        <p:nvPicPr>
          <p:cNvPr id="13" name="Image 12">
            <a:extLst>
              <a:ext uri="{FF2B5EF4-FFF2-40B4-BE49-F238E27FC236}">
                <a16:creationId xmlns:a16="http://schemas.microsoft.com/office/drawing/2014/main" id="{07BCB933-D08D-0597-6FD5-978E6730FA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2698980"/>
            <a:ext cx="6400480" cy="1967715"/>
          </a:xfrm>
          <a:prstGeom prst="rect">
            <a:avLst/>
          </a:prstGeom>
        </p:spPr>
      </p:pic>
    </p:spTree>
    <p:extLst>
      <p:ext uri="{BB962C8B-B14F-4D97-AF65-F5344CB8AC3E}">
        <p14:creationId xmlns:p14="http://schemas.microsoft.com/office/powerpoint/2010/main" val="2893488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663" y="627534"/>
            <a:ext cx="8929127" cy="483518"/>
          </a:xfrm>
          <a:solidFill>
            <a:schemeClr val="bg1"/>
          </a:solidFill>
        </p:spPr>
        <p:txBody>
          <a:bodyPr>
            <a:normAutofit fontScale="90000"/>
          </a:bodyPr>
          <a:lstStyle/>
          <a:p>
            <a:r>
              <a:rPr lang="fr-FR" sz="2800" b="1" dirty="0">
                <a:latin typeface="+mj-lt"/>
              </a:rPr>
              <a:t>Des préconisations via des fiches et exemples inspirants</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26</a:t>
            </a:fld>
            <a:endParaRPr lang="fr-FR" dirty="0"/>
          </a:p>
        </p:txBody>
      </p:sp>
      <p:pic>
        <p:nvPicPr>
          <p:cNvPr id="6" name="Image 5">
            <a:extLst>
              <a:ext uri="{FF2B5EF4-FFF2-40B4-BE49-F238E27FC236}">
                <a16:creationId xmlns:a16="http://schemas.microsoft.com/office/drawing/2014/main" id="{4A0ED82A-74BC-D32F-1D80-50BDD833F1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766" y="1408879"/>
            <a:ext cx="7491666" cy="792088"/>
          </a:xfrm>
          <a:prstGeom prst="rect">
            <a:avLst/>
          </a:prstGeom>
        </p:spPr>
      </p:pic>
      <p:pic>
        <p:nvPicPr>
          <p:cNvPr id="8" name="Image 7">
            <a:extLst>
              <a:ext uri="{FF2B5EF4-FFF2-40B4-BE49-F238E27FC236}">
                <a16:creationId xmlns:a16="http://schemas.microsoft.com/office/drawing/2014/main" id="{0D3F3B91-A5BE-006C-B8C0-695C221B9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214" y="2596023"/>
            <a:ext cx="7850392" cy="1146201"/>
          </a:xfrm>
          <a:prstGeom prst="rect">
            <a:avLst/>
          </a:prstGeom>
        </p:spPr>
      </p:pic>
    </p:spTree>
    <p:extLst>
      <p:ext uri="{BB962C8B-B14F-4D97-AF65-F5344CB8AC3E}">
        <p14:creationId xmlns:p14="http://schemas.microsoft.com/office/powerpoint/2010/main" val="4108699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8929127" cy="483518"/>
          </a:xfrm>
          <a:solidFill>
            <a:schemeClr val="bg1"/>
          </a:solidFill>
        </p:spPr>
        <p:txBody>
          <a:bodyPr>
            <a:normAutofit fontScale="90000"/>
          </a:bodyPr>
          <a:lstStyle/>
          <a:p>
            <a:r>
              <a:rPr lang="fr-FR" sz="2800" b="1" dirty="0">
                <a:latin typeface="+mj-lt"/>
              </a:rPr>
              <a:t>Des préconisations via des fiches et exemples inspirants</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27</a:t>
            </a:fld>
            <a:endParaRPr lang="fr-FR" dirty="0"/>
          </a:p>
        </p:txBody>
      </p:sp>
      <p:pic>
        <p:nvPicPr>
          <p:cNvPr id="9" name="Image 8">
            <a:extLst>
              <a:ext uri="{FF2B5EF4-FFF2-40B4-BE49-F238E27FC236}">
                <a16:creationId xmlns:a16="http://schemas.microsoft.com/office/drawing/2014/main" id="{F6456960-3D37-4E39-1C87-F26C931026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398" y="627534"/>
            <a:ext cx="7049988" cy="4067301"/>
          </a:xfrm>
          <a:prstGeom prst="rect">
            <a:avLst/>
          </a:prstGeom>
        </p:spPr>
      </p:pic>
      <p:sp>
        <p:nvSpPr>
          <p:cNvPr id="10" name="Triangle rectangle 9">
            <a:extLst>
              <a:ext uri="{FF2B5EF4-FFF2-40B4-BE49-F238E27FC236}">
                <a16:creationId xmlns:a16="http://schemas.microsoft.com/office/drawing/2014/main" id="{AC708CD4-273A-0740-1C04-F69F5ADB5996}"/>
              </a:ext>
            </a:extLst>
          </p:cNvPr>
          <p:cNvSpPr/>
          <p:nvPr/>
        </p:nvSpPr>
        <p:spPr>
          <a:xfrm rot="8638773">
            <a:off x="4705569" y="1855269"/>
            <a:ext cx="1339194" cy="1869235"/>
          </a:xfrm>
          <a:prstGeom prst="rtTriangl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99029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483518"/>
            <a:ext cx="6264696" cy="360040"/>
          </a:xfrm>
          <a:solidFill>
            <a:schemeClr val="bg1"/>
          </a:solidFill>
        </p:spPr>
        <p:txBody>
          <a:bodyPr>
            <a:normAutofit fontScale="90000"/>
          </a:bodyPr>
          <a:lstStyle/>
          <a:p>
            <a:r>
              <a:rPr lang="fr-FR" sz="2800" b="1" dirty="0">
                <a:latin typeface="+mj-lt"/>
              </a:rPr>
              <a:t>CONCLUSIONS / PERSPECTIVES</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28</a:t>
            </a:fld>
            <a:endParaRPr lang="fr-FR" dirty="0"/>
          </a:p>
        </p:txBody>
      </p:sp>
      <p:sp>
        <p:nvSpPr>
          <p:cNvPr id="5" name="Titre 1">
            <a:extLst>
              <a:ext uri="{FF2B5EF4-FFF2-40B4-BE49-F238E27FC236}">
                <a16:creationId xmlns:a16="http://schemas.microsoft.com/office/drawing/2014/main" id="{F6D0BFBF-318B-2ECE-EF0B-96902F48FAFF}"/>
              </a:ext>
            </a:extLst>
          </p:cNvPr>
          <p:cNvSpPr txBox="1">
            <a:spLocks/>
          </p:cNvSpPr>
          <p:nvPr/>
        </p:nvSpPr>
        <p:spPr>
          <a:xfrm>
            <a:off x="107504" y="1779662"/>
            <a:ext cx="8856984" cy="2016224"/>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000" kern="1200">
                <a:solidFill>
                  <a:srgbClr val="028D96"/>
                </a:solidFill>
                <a:latin typeface="Arial" panose="020B0604020202020204" pitchFamily="34" charset="0"/>
                <a:ea typeface="+mj-ea"/>
                <a:cs typeface="Arial" panose="020B0604020202020204" pitchFamily="34" charset="0"/>
              </a:defRPr>
            </a:lvl1pPr>
          </a:lstStyle>
          <a:p>
            <a:r>
              <a:rPr lang="fr-FR" sz="2000" dirty="0">
                <a:effectLst/>
                <a:latin typeface="Calibri" panose="020F0502020204030204" pitchFamily="34" charset="0"/>
                <a:ea typeface="Calibri" panose="020F0502020204030204" pitchFamily="34" charset="0"/>
                <a:cs typeface="Times New Roman" panose="02020603050405020304" pitchFamily="18" charset="0"/>
              </a:rPr>
              <a:t>                    Une clé de réussite est bien de nouveaux processus décisionnels tendant vers un mieux-être dans l’intérêt de tous : </a:t>
            </a:r>
          </a:p>
          <a:p>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000" dirty="0">
                <a:effectLst/>
                <a:latin typeface="Calibri" panose="020F0502020204030204" pitchFamily="34" charset="0"/>
                <a:ea typeface="Calibri" panose="020F0502020204030204" pitchFamily="34" charset="0"/>
                <a:cs typeface="Times New Roman" panose="02020603050405020304" pitchFamily="18" charset="0"/>
              </a:rPr>
              <a:t>→ en stoppant durablement d’autres processus anciens, consommateurs d’espaces, mais aussi amplificateurs des conséquences du changement climatique.</a:t>
            </a:r>
          </a:p>
          <a:p>
            <a:r>
              <a:rPr lang="fr-FR" sz="2000" dirty="0">
                <a:effectLst/>
                <a:latin typeface="Calibri" panose="020F0502020204030204" pitchFamily="34" charset="0"/>
                <a:ea typeface="Calibri" panose="020F0502020204030204" pitchFamily="34" charset="0"/>
                <a:cs typeface="Times New Roman" panose="02020603050405020304" pitchFamily="18" charset="0"/>
              </a:rPr>
              <a:t> </a:t>
            </a:r>
          </a:p>
          <a:p>
            <a:r>
              <a:rPr lang="fr-FR" sz="2000" dirty="0">
                <a:effectLst/>
                <a:latin typeface="Calibri" panose="020F0502020204030204" pitchFamily="34" charset="0"/>
                <a:ea typeface="Calibri" panose="020F0502020204030204" pitchFamily="34" charset="0"/>
                <a:cs typeface="Times New Roman" panose="02020603050405020304" pitchFamily="18" charset="0"/>
              </a:rPr>
              <a:t>au regard des préconisations présentées, les politiques publiques et les collectivités, dont la Région, ont aussi une urgente responsabilité :</a:t>
            </a:r>
          </a:p>
          <a:p>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000" dirty="0">
                <a:effectLst/>
                <a:latin typeface="Calibri" panose="020F0502020204030204" pitchFamily="34" charset="0"/>
                <a:ea typeface="Calibri" panose="020F0502020204030204" pitchFamily="34" charset="0"/>
                <a:cs typeface="Times New Roman" panose="02020603050405020304" pitchFamily="18" charset="0"/>
              </a:rPr>
              <a:t> → en promouvant ces solutions pour faire muter les prises de décisions, afin d’en favoriser fortement la montée en compétence, l’ingénierie et le financement.</a:t>
            </a:r>
            <a:endParaRPr lang="fr-FR" sz="2000" b="1" dirty="0">
              <a:latin typeface="+mj-lt"/>
            </a:endParaRPr>
          </a:p>
        </p:txBody>
      </p:sp>
    </p:spTree>
    <p:extLst>
      <p:ext uri="{BB962C8B-B14F-4D97-AF65-F5344CB8AC3E}">
        <p14:creationId xmlns:p14="http://schemas.microsoft.com/office/powerpoint/2010/main" val="533351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627534"/>
            <a:ext cx="7560840" cy="699541"/>
          </a:xfrm>
          <a:solidFill>
            <a:schemeClr val="bg1"/>
          </a:solidFill>
        </p:spPr>
        <p:txBody>
          <a:bodyPr>
            <a:normAutofit/>
          </a:bodyPr>
          <a:lstStyle/>
          <a:p>
            <a:r>
              <a:rPr lang="fr-FR" sz="2800" b="1" dirty="0">
                <a:latin typeface="+mj-lt"/>
              </a:rPr>
              <a:t>Un modèle consommateur d’espace</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2</a:t>
            </a:fld>
            <a:endParaRPr lang="fr-FR" dirty="0"/>
          </a:p>
        </p:txBody>
      </p:sp>
      <p:sp>
        <p:nvSpPr>
          <p:cNvPr id="5" name="Espace réservé du contenu 4">
            <a:extLst>
              <a:ext uri="{FF2B5EF4-FFF2-40B4-BE49-F238E27FC236}">
                <a16:creationId xmlns:a16="http://schemas.microsoft.com/office/drawing/2014/main" id="{ABE23EB6-3D3E-099E-1F4F-1A942CEB7472}"/>
              </a:ext>
            </a:extLst>
          </p:cNvPr>
          <p:cNvSpPr>
            <a:spLocks noGrp="1"/>
          </p:cNvSpPr>
          <p:nvPr>
            <p:ph idx="1"/>
          </p:nvPr>
        </p:nvSpPr>
        <p:spPr>
          <a:xfrm>
            <a:off x="755576" y="1491630"/>
            <a:ext cx="7787208" cy="2520280"/>
          </a:xfrm>
          <a:solidFill>
            <a:schemeClr val="bg1"/>
          </a:solidFill>
        </p:spPr>
        <p:txBody>
          <a:bodyPr/>
          <a:lstStyle/>
          <a:p>
            <a:pPr marL="171450" indent="-171450">
              <a:buFont typeface="Arial" panose="020B0604020202020204" pitchFamily="34" charset="0"/>
              <a:buChar char="•"/>
            </a:pPr>
            <a:r>
              <a:rPr lang="fr-FR" sz="1800" dirty="0"/>
              <a:t>Ces 50-60 dernières années, processus d’urbanisation qui s’est accéléré, caractérisé par un modèle d’étalement de faible densité urbaine.</a:t>
            </a:r>
          </a:p>
          <a:p>
            <a:pPr marL="171450" indent="-171450">
              <a:buFont typeface="Arial" panose="020B0604020202020204" pitchFamily="34" charset="0"/>
              <a:buChar char="•"/>
            </a:pPr>
            <a:r>
              <a:rPr lang="fr-FR" sz="1800" dirty="0"/>
              <a:t>Avec un périurbain très développé (Tours, Orléans = 30 à 40 km).</a:t>
            </a:r>
          </a:p>
          <a:p>
            <a:pPr marL="171450" indent="-171450">
              <a:buFont typeface="Arial" panose="020B0604020202020204" pitchFamily="34" charset="0"/>
              <a:buChar char="•"/>
            </a:pPr>
            <a:endParaRPr lang="fr-FR" sz="1800" dirty="0"/>
          </a:p>
          <a:p>
            <a:pPr marL="171450" indent="-171450">
              <a:buFont typeface="Arial" panose="020B0604020202020204" pitchFamily="34" charset="0"/>
              <a:buChar char="•"/>
            </a:pPr>
            <a:r>
              <a:rPr lang="fr-FR" sz="1800" dirty="0"/>
              <a:t>Un modèle qui se poursuit / imaginaire collectif très puissant.</a:t>
            </a:r>
          </a:p>
          <a:p>
            <a:pPr marL="171450" indent="-171450">
              <a:buFont typeface="Arial" panose="020B0604020202020204" pitchFamily="34" charset="0"/>
              <a:buChar char="•"/>
            </a:pPr>
            <a:r>
              <a:rPr lang="fr-FR" sz="1800" dirty="0"/>
              <a:t>Mais un modèle en pleine reconfiguration aujourd’hui </a:t>
            </a:r>
            <a:r>
              <a:rPr lang="fr-FR" sz="1800" i="1" dirty="0"/>
              <a:t>(grande diversité de profils dans le périurbain, décohabitation, développement locations touristiques, télétravail… ) &gt;&gt; tension marchés habitat.</a:t>
            </a:r>
          </a:p>
          <a:p>
            <a:pPr marL="171450" indent="-171450">
              <a:buFont typeface="Arial" panose="020B0604020202020204" pitchFamily="34" charset="0"/>
              <a:buChar char="•"/>
            </a:pPr>
            <a:endParaRPr lang="fr-FR" dirty="0"/>
          </a:p>
        </p:txBody>
      </p:sp>
    </p:spTree>
    <p:extLst>
      <p:ext uri="{BB962C8B-B14F-4D97-AF65-F5344CB8AC3E}">
        <p14:creationId xmlns:p14="http://schemas.microsoft.com/office/powerpoint/2010/main" val="3089332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00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ECC290-6B40-1727-F57F-69720BFE8CCB}"/>
              </a:ext>
            </a:extLst>
          </p:cNvPr>
          <p:cNvSpPr>
            <a:spLocks noGrp="1"/>
          </p:cNvSpPr>
          <p:nvPr>
            <p:ph type="title"/>
          </p:nvPr>
        </p:nvSpPr>
        <p:spPr>
          <a:xfrm>
            <a:off x="1331640" y="706388"/>
            <a:ext cx="7283152" cy="857250"/>
          </a:xfrm>
        </p:spPr>
        <p:txBody>
          <a:bodyPr>
            <a:normAutofit/>
          </a:bodyPr>
          <a:lstStyle/>
          <a:p>
            <a:r>
              <a:rPr lang="fr-FR" sz="2400" b="1" dirty="0"/>
              <a:t>Constats pour la région Centre - Val de Loire</a:t>
            </a:r>
          </a:p>
        </p:txBody>
      </p:sp>
      <p:sp>
        <p:nvSpPr>
          <p:cNvPr id="3" name="Espace réservé du contenu 2">
            <a:extLst>
              <a:ext uri="{FF2B5EF4-FFF2-40B4-BE49-F238E27FC236}">
                <a16:creationId xmlns:a16="http://schemas.microsoft.com/office/drawing/2014/main" id="{51732452-4FF8-8187-841C-BFE82F1E22AC}"/>
              </a:ext>
            </a:extLst>
          </p:cNvPr>
          <p:cNvSpPr>
            <a:spLocks noGrp="1"/>
          </p:cNvSpPr>
          <p:nvPr>
            <p:ph idx="1"/>
          </p:nvPr>
        </p:nvSpPr>
        <p:spPr>
          <a:xfrm>
            <a:off x="755576" y="1779662"/>
            <a:ext cx="7787208" cy="2160240"/>
          </a:xfrm>
        </p:spPr>
        <p:txBody>
          <a:bodyPr>
            <a:normAutofit fontScale="77500" lnSpcReduction="20000"/>
          </a:bodyPr>
          <a:lstStyle/>
          <a:p>
            <a:pPr algn="ctr"/>
            <a:r>
              <a:rPr lang="fr-FR" sz="2100" b="1" dirty="0">
                <a:effectLst/>
                <a:latin typeface="Calibri" panose="020F0502020204030204" pitchFamily="34" charset="0"/>
                <a:ea typeface="Times New Roman" panose="02020603050405020304" pitchFamily="18" charset="0"/>
                <a:cs typeface="Times New Roman" panose="02020603050405020304" pitchFamily="18" charset="0"/>
              </a:rPr>
              <a:t>→ Un rythme de consommation d’Espaces Naturels Agricoles et Forestiers (ENAF) qui a cru trois fois plus vite que la démographie en Centre-Val de Loire entre 2011 et fin 2020. </a:t>
            </a:r>
          </a:p>
          <a:p>
            <a:pPr algn="ctr"/>
            <a:endParaRPr lang="fr-FR" sz="21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fr-FR" sz="2100" b="1" dirty="0">
                <a:effectLst/>
                <a:latin typeface="Calibri" panose="020F0502020204030204" pitchFamily="34" charset="0"/>
                <a:ea typeface="Calibri" panose="020F0502020204030204" pitchFamily="34" charset="0"/>
                <a:cs typeface="Times New Roman" panose="02020603050405020304" pitchFamily="18" charset="0"/>
              </a:rPr>
              <a:t>→13 934 ha ont été artificialisés entre 2011 et fin 2020 dans les territoires de la région, dont la majorité pour de l’habitat (66%).</a:t>
            </a:r>
          </a:p>
          <a:p>
            <a:pPr algn="ctr"/>
            <a:endParaRPr lang="fr-FR" sz="2100" dirty="0">
              <a:latin typeface="Calibri" panose="020F0502020204030204" pitchFamily="34" charset="0"/>
              <a:ea typeface="Calibri" panose="020F0502020204030204" pitchFamily="34" charset="0"/>
              <a:cs typeface="Times New Roman" panose="02020603050405020304" pitchFamily="18" charset="0"/>
            </a:endParaRPr>
          </a:p>
          <a:p>
            <a:pPr algn="ctr"/>
            <a:r>
              <a:rPr lang="fr-FR" sz="2100" b="1" dirty="0">
                <a:effectLst/>
                <a:latin typeface="Calibri" panose="020F0502020204030204" pitchFamily="34" charset="0"/>
                <a:ea typeface="Times New Roman" panose="02020603050405020304" pitchFamily="18" charset="0"/>
                <a:cs typeface="Times New Roman" panose="02020603050405020304" pitchFamily="18" charset="0"/>
              </a:rPr>
              <a:t>→On assiste également à un découplage entre le nombre de mise en chantier de logements et l’évolution du nombre de ménages supplémentaires par an.</a:t>
            </a:r>
            <a:endParaRPr lang="fr-FR" sz="2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fr-FR" sz="2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7C679E85-B23D-A3E8-A343-8405A8961704}"/>
              </a:ext>
            </a:extLst>
          </p:cNvPr>
          <p:cNvSpPr>
            <a:spLocks noGrp="1"/>
          </p:cNvSpPr>
          <p:nvPr>
            <p:ph type="sldNum" sz="quarter" idx="12"/>
          </p:nvPr>
        </p:nvSpPr>
        <p:spPr/>
        <p:txBody>
          <a:bodyPr/>
          <a:lstStyle/>
          <a:p>
            <a:fld id="{C3828E71-C22B-4DCC-918B-441D56F1CAA9}" type="slidenum">
              <a:rPr lang="fr-FR" smtClean="0"/>
              <a:t>3</a:t>
            </a:fld>
            <a:endParaRPr lang="fr-FR" dirty="0"/>
          </a:p>
        </p:txBody>
      </p:sp>
    </p:spTree>
    <p:extLst>
      <p:ext uri="{BB962C8B-B14F-4D97-AF65-F5344CB8AC3E}">
        <p14:creationId xmlns:p14="http://schemas.microsoft.com/office/powerpoint/2010/main" val="312180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101543" cy="699541"/>
          </a:xfrm>
          <a:solidFill>
            <a:schemeClr val="bg1"/>
          </a:solidFill>
        </p:spPr>
        <p:txBody>
          <a:bodyPr>
            <a:normAutofit/>
          </a:bodyPr>
          <a:lstStyle/>
          <a:p>
            <a:r>
              <a:rPr lang="fr-FR" sz="2800" b="1" dirty="0">
                <a:latin typeface="+mj-lt"/>
              </a:rPr>
              <a:t>Un modèle consommateur d’espace</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4</a:t>
            </a:fld>
            <a:endParaRPr lang="fr-FR" dirty="0"/>
          </a:p>
        </p:txBody>
      </p:sp>
      <p:pic>
        <p:nvPicPr>
          <p:cNvPr id="3" name="Image 2">
            <a:extLst>
              <a:ext uri="{FF2B5EF4-FFF2-40B4-BE49-F238E27FC236}">
                <a16:creationId xmlns:a16="http://schemas.microsoft.com/office/drawing/2014/main" id="{32163F85-5D94-AEDF-47CE-9352CBC9E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222" y="987573"/>
            <a:ext cx="6160162" cy="3772731"/>
          </a:xfrm>
          <a:prstGeom prst="rect">
            <a:avLst/>
          </a:prstGeom>
        </p:spPr>
      </p:pic>
    </p:spTree>
    <p:extLst>
      <p:ext uri="{BB962C8B-B14F-4D97-AF65-F5344CB8AC3E}">
        <p14:creationId xmlns:p14="http://schemas.microsoft.com/office/powerpoint/2010/main" val="162179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127" cy="699541"/>
          </a:xfrm>
          <a:solidFill>
            <a:schemeClr val="bg1"/>
          </a:solidFill>
        </p:spPr>
        <p:txBody>
          <a:bodyPr>
            <a:normAutofit/>
          </a:bodyPr>
          <a:lstStyle/>
          <a:p>
            <a:r>
              <a:rPr lang="fr-FR" sz="2800" b="1" dirty="0">
                <a:latin typeface="+mj-lt"/>
              </a:rPr>
              <a:t>Un modèle consommateur d’espace</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5</a:t>
            </a:fld>
            <a:endParaRPr lang="fr-FR" dirty="0"/>
          </a:p>
        </p:txBody>
      </p:sp>
      <p:pic>
        <p:nvPicPr>
          <p:cNvPr id="7" name="Image 6">
            <a:extLst>
              <a:ext uri="{FF2B5EF4-FFF2-40B4-BE49-F238E27FC236}">
                <a16:creationId xmlns:a16="http://schemas.microsoft.com/office/drawing/2014/main" id="{2DE6B530-3DC1-1791-5BFA-19B8AAF2623C}"/>
              </a:ext>
            </a:extLst>
          </p:cNvPr>
          <p:cNvPicPr>
            <a:picLocks noChangeAspect="1"/>
          </p:cNvPicPr>
          <p:nvPr/>
        </p:nvPicPr>
        <p:blipFill>
          <a:blip r:embed="rId2"/>
          <a:stretch>
            <a:fillRect/>
          </a:stretch>
        </p:blipFill>
        <p:spPr>
          <a:xfrm>
            <a:off x="827584" y="1635646"/>
            <a:ext cx="4120644" cy="2931757"/>
          </a:xfrm>
          <a:prstGeom prst="rect">
            <a:avLst/>
          </a:prstGeom>
        </p:spPr>
      </p:pic>
      <p:pic>
        <p:nvPicPr>
          <p:cNvPr id="3" name="Image 2">
            <a:extLst>
              <a:ext uri="{FF2B5EF4-FFF2-40B4-BE49-F238E27FC236}">
                <a16:creationId xmlns:a16="http://schemas.microsoft.com/office/drawing/2014/main" id="{B0E002EF-924A-2EC9-C376-8AD6EA747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20072" y="627534"/>
            <a:ext cx="2952328" cy="4177077"/>
          </a:xfrm>
          <a:prstGeom prst="rect">
            <a:avLst/>
          </a:prstGeom>
          <a:noFill/>
          <a:ln>
            <a:solidFill>
              <a:schemeClr val="bg1">
                <a:lumMod val="85000"/>
              </a:schemeClr>
            </a:solidFill>
          </a:ln>
        </p:spPr>
      </p:pic>
    </p:spTree>
    <p:extLst>
      <p:ext uri="{BB962C8B-B14F-4D97-AF65-F5344CB8AC3E}">
        <p14:creationId xmlns:p14="http://schemas.microsoft.com/office/powerpoint/2010/main" val="1171416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7888" y="267495"/>
            <a:ext cx="7668344" cy="648072"/>
          </a:xfrm>
          <a:solidFill>
            <a:schemeClr val="bg1"/>
          </a:solidFill>
        </p:spPr>
        <p:txBody>
          <a:bodyPr>
            <a:normAutofit/>
          </a:bodyPr>
          <a:lstStyle/>
          <a:p>
            <a:r>
              <a:rPr lang="fr-FR" sz="2800" b="1" dirty="0">
                <a:latin typeface="+mj-lt"/>
              </a:rPr>
              <a:t>Effets négatifs et cumulatifs de l’étalement urbain</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6</a:t>
            </a:fld>
            <a:endParaRPr lang="fr-FR" dirty="0"/>
          </a:p>
        </p:txBody>
      </p:sp>
      <p:sp>
        <p:nvSpPr>
          <p:cNvPr id="5" name="Espace réservé du contenu 4">
            <a:extLst>
              <a:ext uri="{FF2B5EF4-FFF2-40B4-BE49-F238E27FC236}">
                <a16:creationId xmlns:a16="http://schemas.microsoft.com/office/drawing/2014/main" id="{ABE23EB6-3D3E-099E-1F4F-1A942CEB7472}"/>
              </a:ext>
            </a:extLst>
          </p:cNvPr>
          <p:cNvSpPr>
            <a:spLocks noGrp="1"/>
          </p:cNvSpPr>
          <p:nvPr>
            <p:ph idx="1"/>
          </p:nvPr>
        </p:nvSpPr>
        <p:spPr/>
        <p:txBody>
          <a:bodyPr>
            <a:normAutofit fontScale="85000" lnSpcReduction="10000"/>
          </a:bodyPr>
          <a:lstStyle/>
          <a:p>
            <a:r>
              <a:rPr lang="fr-FR" sz="1800" dirty="0"/>
              <a:t>→ Un Constat partagé depuis une vingtaine d’année,  en France et ailleurs :</a:t>
            </a:r>
          </a:p>
          <a:p>
            <a:endParaRPr lang="fr-FR" sz="1800" dirty="0"/>
          </a:p>
          <a:p>
            <a:pPr marL="171450" indent="-171450">
              <a:buFont typeface="Arial" panose="020B0604020202020204" pitchFamily="34" charset="0"/>
              <a:buChar char="•"/>
            </a:pPr>
            <a:r>
              <a:rPr lang="fr-FR" sz="1800" dirty="0"/>
              <a:t>Destruction biodiversité(perte de sol, réduction et fragmentation espaces…) /perte de fonctionnalités écologiques (phénomènes d’imperméabilisation,  îlots de chaleur..)</a:t>
            </a:r>
          </a:p>
          <a:p>
            <a:pPr marL="171450" indent="-171450">
              <a:buFont typeface="Arial" panose="020B0604020202020204" pitchFamily="34" charset="0"/>
              <a:buChar char="•"/>
            </a:pPr>
            <a:r>
              <a:rPr lang="fr-FR" sz="1800" dirty="0">
                <a:effectLst/>
                <a:ea typeface="Calibri" panose="020F0502020204030204" pitchFamily="34" charset="0"/>
              </a:rPr>
              <a:t>Mise en concurrence avec les enjeux de préservation de nos espaces de cultures indispensables à notre autonomie alimentaire</a:t>
            </a:r>
            <a:endParaRPr lang="fr-FR" sz="1800" dirty="0"/>
          </a:p>
          <a:p>
            <a:pPr marL="171450" indent="-171450">
              <a:buFont typeface="Arial" panose="020B0604020202020204" pitchFamily="34" charset="0"/>
              <a:buChar char="•"/>
            </a:pPr>
            <a:r>
              <a:rPr lang="fr-FR" sz="1800" dirty="0"/>
              <a:t>Effet de standardisation avec une part construite de faible qualité (isolation, architecture)  </a:t>
            </a:r>
          </a:p>
          <a:p>
            <a:pPr marL="171450" indent="-171450">
              <a:buFont typeface="Arial" panose="020B0604020202020204" pitchFamily="34" charset="0"/>
              <a:buChar char="•"/>
            </a:pPr>
            <a:r>
              <a:rPr lang="fr-FR" sz="1800" dirty="0"/>
              <a:t>Surcoûts engendrés :  pour la collectivité (voierie, réseaux), pour les ménages (mobilité) </a:t>
            </a:r>
          </a:p>
          <a:p>
            <a:pPr marL="171450" indent="-171450">
              <a:buFont typeface="Arial" panose="020B0604020202020204" pitchFamily="34" charset="0"/>
              <a:buChar char="•"/>
            </a:pPr>
            <a:endParaRPr lang="fr-FR" sz="1800" dirty="0"/>
          </a:p>
          <a:p>
            <a:r>
              <a:rPr lang="fr-FR" sz="1800" dirty="0"/>
              <a:t>→ Dans un contexte d’urgence climatique :</a:t>
            </a:r>
          </a:p>
          <a:p>
            <a:pPr marL="171450" indent="-171450">
              <a:buFont typeface="Arial" panose="020B0604020202020204" pitchFamily="34" charset="0"/>
              <a:buChar char="•"/>
            </a:pPr>
            <a:r>
              <a:rPr lang="fr-FR" sz="1800" dirty="0"/>
              <a:t>Risques de renforcement des inégalités : périurbain subit (mobilité, précarité énergétique…)</a:t>
            </a:r>
          </a:p>
          <a:p>
            <a:pPr marL="171450" indent="-171450">
              <a:buFont typeface="Arial" panose="020B0604020202020204" pitchFamily="34" charset="0"/>
              <a:buChar char="•"/>
            </a:pPr>
            <a:endParaRPr lang="fr-FR" dirty="0"/>
          </a:p>
        </p:txBody>
      </p:sp>
    </p:spTree>
    <p:extLst>
      <p:ext uri="{BB962C8B-B14F-4D97-AF65-F5344CB8AC3E}">
        <p14:creationId xmlns:p14="http://schemas.microsoft.com/office/powerpoint/2010/main" val="2028499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352454"/>
            <a:ext cx="7128792" cy="699541"/>
          </a:xfrm>
          <a:solidFill>
            <a:schemeClr val="bg1"/>
          </a:solidFill>
        </p:spPr>
        <p:txBody>
          <a:bodyPr>
            <a:normAutofit/>
          </a:bodyPr>
          <a:lstStyle/>
          <a:p>
            <a:r>
              <a:rPr lang="fr-FR" sz="2800" b="1" dirty="0">
                <a:latin typeface="+mj-lt"/>
              </a:rPr>
              <a:t>La genèse du ZAN</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7</a:t>
            </a:fld>
            <a:endParaRPr lang="fr-FR" dirty="0"/>
          </a:p>
        </p:txBody>
      </p:sp>
      <p:sp>
        <p:nvSpPr>
          <p:cNvPr id="5" name="Espace réservé du contenu 4">
            <a:extLst>
              <a:ext uri="{FF2B5EF4-FFF2-40B4-BE49-F238E27FC236}">
                <a16:creationId xmlns:a16="http://schemas.microsoft.com/office/drawing/2014/main" id="{ABE23EB6-3D3E-099E-1F4F-1A942CEB7472}"/>
              </a:ext>
            </a:extLst>
          </p:cNvPr>
          <p:cNvSpPr>
            <a:spLocks noGrp="1"/>
          </p:cNvSpPr>
          <p:nvPr>
            <p:ph idx="1"/>
          </p:nvPr>
        </p:nvSpPr>
        <p:spPr>
          <a:xfrm>
            <a:off x="1115616" y="1491630"/>
            <a:ext cx="7787208" cy="3175000"/>
          </a:xfrm>
          <a:solidFill>
            <a:schemeClr val="bg1"/>
          </a:solidFill>
        </p:spPr>
        <p:txBody>
          <a:bodyPr>
            <a:normAutofit lnSpcReduction="10000"/>
          </a:bodyPr>
          <a:lstStyle/>
          <a:p>
            <a:pPr marL="171450" indent="-171450">
              <a:buFont typeface="Arial" panose="020B0604020202020204" pitchFamily="34" charset="0"/>
              <a:buChar char="•"/>
            </a:pPr>
            <a:r>
              <a:rPr lang="fr-FR" sz="1800" dirty="0"/>
              <a:t>Loi Solidarité Renouvellement Urbain (SRU)-2000 : prône une utilisation économe et équilibrée des espaces.</a:t>
            </a:r>
          </a:p>
          <a:p>
            <a:pPr marL="171450" indent="-171450">
              <a:buFont typeface="Arial" panose="020B0604020202020204" pitchFamily="34" charset="0"/>
              <a:buChar char="•"/>
            </a:pPr>
            <a:r>
              <a:rPr lang="fr-FR" sz="1800" dirty="0"/>
              <a:t>Loi Grenelle II (2010) : demande l’établissement d’objectifs chiffrés de  réduction consommation espace dans SCoT et PLU</a:t>
            </a:r>
          </a:p>
          <a:p>
            <a:pPr marL="171450" indent="-171450">
              <a:buFont typeface="Arial" panose="020B0604020202020204" pitchFamily="34" charset="0"/>
              <a:buChar char="•"/>
            </a:pPr>
            <a:r>
              <a:rPr lang="fr-FR" sz="1800" dirty="0"/>
              <a:t>Loi  Climat et Résilience , établi un volet « ZAN » avec des objectifs chiffrés :  </a:t>
            </a:r>
          </a:p>
          <a:p>
            <a:pPr marL="914400" lvl="1" indent="-171450">
              <a:buFont typeface="Arial" panose="020B0604020202020204" pitchFamily="34" charset="0"/>
              <a:buChar char="•"/>
            </a:pPr>
            <a:r>
              <a:rPr lang="fr-FR" sz="1800" dirty="0">
                <a:solidFill>
                  <a:schemeClr val="bg1">
                    <a:lumMod val="50000"/>
                  </a:schemeClr>
                </a:solidFill>
                <a:latin typeface="Arial" panose="020B0604020202020204" pitchFamily="34" charset="0"/>
                <a:cs typeface="Arial" panose="020B0604020202020204" pitchFamily="34" charset="0"/>
              </a:rPr>
              <a:t>Division par deux consommation espaces artificialisés (ENAF) entre 2021 et 2030, puis réduction par tranches de 10 années.</a:t>
            </a:r>
          </a:p>
          <a:p>
            <a:pPr marL="914400" lvl="1" indent="-171450">
              <a:buFont typeface="Arial" panose="020B0604020202020204" pitchFamily="34" charset="0"/>
              <a:buChar char="•"/>
            </a:pPr>
            <a:r>
              <a:rPr lang="fr-FR" sz="1800" dirty="0">
                <a:solidFill>
                  <a:schemeClr val="bg1">
                    <a:lumMod val="50000"/>
                  </a:schemeClr>
                </a:solidFill>
                <a:latin typeface="Arial" panose="020B0604020202020204" pitchFamily="34" charset="0"/>
                <a:cs typeface="Arial" panose="020B0604020202020204" pitchFamily="34" charset="0"/>
              </a:rPr>
              <a:t>2050 = autant d’espaces artificialisés que d’espaces «  renaturés » en une année = concept d’une « Zéro Artificialisation Nette ».</a:t>
            </a:r>
          </a:p>
          <a:p>
            <a:pPr marL="914400" lvl="1" indent="-171450">
              <a:buFont typeface="Arial" panose="020B0604020202020204" pitchFamily="34" charset="0"/>
              <a:buChar char="•"/>
            </a:pPr>
            <a:endParaRPr lang="fr-FR" sz="1800" i="1" dirty="0">
              <a:solidFill>
                <a:srgbClr val="FF0000"/>
              </a:solidFill>
              <a:latin typeface="Arial" panose="020B0604020202020204" pitchFamily="34" charset="0"/>
              <a:cs typeface="Arial" panose="020B0604020202020204" pitchFamily="34" charset="0"/>
            </a:endParaRPr>
          </a:p>
          <a:p>
            <a:pPr lvl="1" indent="0">
              <a:buNone/>
            </a:pPr>
            <a:endParaRPr lang="fr-FR" sz="1800" dirty="0">
              <a:solidFill>
                <a:schemeClr val="bg1">
                  <a:lumMod val="5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r-FR" sz="200" dirty="0">
              <a:solidFill>
                <a:schemeClr val="bg1">
                  <a:lumMod val="50000"/>
                </a:schemeClr>
              </a:solidFill>
              <a:latin typeface="Arial" panose="020B0604020202020204" pitchFamily="34" charset="0"/>
              <a:cs typeface="Arial" panose="020B0604020202020204" pitchFamily="34" charset="0"/>
            </a:endParaRPr>
          </a:p>
          <a:p>
            <a:pPr marL="914400" lvl="1" indent="-171450">
              <a:buFont typeface="Arial" panose="020B0604020202020204" pitchFamily="34" charset="0"/>
              <a:buChar char="•"/>
            </a:pPr>
            <a:endParaRPr lang="fr-FR" sz="1800" dirty="0">
              <a:solidFill>
                <a:schemeClr val="bg1">
                  <a:lumMod val="50000"/>
                </a:schemeClr>
              </a:solidFill>
              <a:latin typeface="Arial" panose="020B0604020202020204" pitchFamily="34" charset="0"/>
              <a:cs typeface="Arial" panose="020B0604020202020204" pitchFamily="34" charset="0"/>
            </a:endParaRPr>
          </a:p>
          <a:p>
            <a:pPr lvl="1" indent="0">
              <a:buNone/>
            </a:pPr>
            <a:endParaRPr lang="fr-FR" sz="1800" dirty="0">
              <a:solidFill>
                <a:schemeClr val="bg1">
                  <a:lumMod val="50000"/>
                </a:schemeClr>
              </a:solidFill>
              <a:latin typeface="Arial" panose="020B0604020202020204" pitchFamily="34" charset="0"/>
              <a:cs typeface="Arial" panose="020B0604020202020204" pitchFamily="34" charset="0"/>
            </a:endParaRPr>
          </a:p>
          <a:p>
            <a:pPr marL="914400" lvl="1" indent="-171450">
              <a:buFont typeface="Arial" panose="020B0604020202020204" pitchFamily="34" charset="0"/>
              <a:buChar char="•"/>
            </a:pPr>
            <a:endParaRPr lang="fr-FR" sz="1800" dirty="0">
              <a:solidFill>
                <a:schemeClr val="bg1">
                  <a:lumMod val="50000"/>
                </a:schemeClr>
              </a:solidFill>
              <a:latin typeface="Arial" panose="020B0604020202020204" pitchFamily="34" charset="0"/>
              <a:cs typeface="Arial" panose="020B0604020202020204" pitchFamily="34" charset="0"/>
            </a:endParaRPr>
          </a:p>
          <a:p>
            <a:endParaRPr lang="fr-FR" sz="3400" dirty="0"/>
          </a:p>
          <a:p>
            <a:pPr marL="171450" indent="-171450">
              <a:buFont typeface="Arial" panose="020B0604020202020204" pitchFamily="34" charset="0"/>
              <a:buChar char="•"/>
            </a:pPr>
            <a:endParaRPr lang="fr-FR" dirty="0"/>
          </a:p>
        </p:txBody>
      </p:sp>
    </p:spTree>
    <p:extLst>
      <p:ext uri="{BB962C8B-B14F-4D97-AF65-F5344CB8AC3E}">
        <p14:creationId xmlns:p14="http://schemas.microsoft.com/office/powerpoint/2010/main" val="18451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627534"/>
            <a:ext cx="8929127" cy="699541"/>
          </a:xfrm>
          <a:solidFill>
            <a:schemeClr val="bg1"/>
          </a:solidFill>
        </p:spPr>
        <p:txBody>
          <a:bodyPr>
            <a:normAutofit/>
          </a:bodyPr>
          <a:lstStyle/>
          <a:p>
            <a:r>
              <a:rPr lang="fr-FR" sz="2800" b="1" dirty="0">
                <a:latin typeface="+mj-lt"/>
              </a:rPr>
              <a:t>La peur du « Z.A.N »</a:t>
            </a:r>
          </a:p>
        </p:txBody>
      </p:sp>
      <p:sp>
        <p:nvSpPr>
          <p:cNvPr id="4" name="Espace réservé du numéro de diapositive 3"/>
          <p:cNvSpPr>
            <a:spLocks noGrp="1"/>
          </p:cNvSpPr>
          <p:nvPr>
            <p:ph type="sldNum" sz="quarter" idx="12"/>
          </p:nvPr>
        </p:nvSpPr>
        <p:spPr/>
        <p:txBody>
          <a:bodyPr/>
          <a:lstStyle/>
          <a:p>
            <a:fld id="{C3828E71-C22B-4DCC-918B-441D56F1CAA9}" type="slidenum">
              <a:rPr lang="fr-FR" smtClean="0"/>
              <a:t>8</a:t>
            </a:fld>
            <a:endParaRPr lang="fr-FR" dirty="0"/>
          </a:p>
        </p:txBody>
      </p:sp>
      <p:sp>
        <p:nvSpPr>
          <p:cNvPr id="5" name="Espace réservé du contenu 4">
            <a:extLst>
              <a:ext uri="{FF2B5EF4-FFF2-40B4-BE49-F238E27FC236}">
                <a16:creationId xmlns:a16="http://schemas.microsoft.com/office/drawing/2014/main" id="{ABE23EB6-3D3E-099E-1F4F-1A942CEB7472}"/>
              </a:ext>
            </a:extLst>
          </p:cNvPr>
          <p:cNvSpPr>
            <a:spLocks noGrp="1"/>
          </p:cNvSpPr>
          <p:nvPr>
            <p:ph idx="1"/>
          </p:nvPr>
        </p:nvSpPr>
        <p:spPr>
          <a:xfrm>
            <a:off x="683568" y="1563638"/>
            <a:ext cx="7848872" cy="1547401"/>
          </a:xfrm>
          <a:solidFill>
            <a:schemeClr val="bg1"/>
          </a:solidFill>
        </p:spPr>
        <p:txBody>
          <a:bodyPr>
            <a:normAutofit fontScale="25000" lnSpcReduction="20000"/>
          </a:bodyPr>
          <a:lstStyle/>
          <a:p>
            <a:pPr algn="ctr"/>
            <a:r>
              <a:rPr lang="fr-FR" sz="7200" dirty="0">
                <a:solidFill>
                  <a:schemeClr val="tx1"/>
                </a:solidFill>
              </a:rPr>
              <a:t>L’application de la loi inquiète beaucoup d’élus locaux : le « zéro » est ressenti comme un frein pour le développement des territoires, et plus particulièrement pour les communes rurales.</a:t>
            </a:r>
          </a:p>
          <a:p>
            <a:r>
              <a:rPr lang="fr-FR" sz="7200" dirty="0">
                <a:solidFill>
                  <a:schemeClr val="tx1"/>
                </a:solidFill>
              </a:rPr>
              <a:t> </a:t>
            </a:r>
          </a:p>
          <a:p>
            <a:r>
              <a:rPr lang="fr-FR" sz="7200" dirty="0">
                <a:solidFill>
                  <a:schemeClr val="tx1"/>
                </a:solidFill>
              </a:rPr>
              <a:t>→</a:t>
            </a:r>
            <a:r>
              <a:rPr lang="fr-FR" sz="7200" b="1" dirty="0">
                <a:solidFill>
                  <a:schemeClr val="tx1"/>
                </a:solidFill>
              </a:rPr>
              <a:t>Une approche sereine des enjeux doit permettre de déconstruire certains à priori :</a:t>
            </a:r>
          </a:p>
          <a:p>
            <a:endParaRPr lang="fr-FR" sz="7200" b="1" dirty="0">
              <a:solidFill>
                <a:schemeClr val="tx1"/>
              </a:solidFill>
            </a:endParaRPr>
          </a:p>
          <a:p>
            <a:pPr algn="ctr"/>
            <a:r>
              <a:rPr lang="fr-FR" sz="7200" dirty="0">
                <a:solidFill>
                  <a:srgbClr val="FF0000"/>
                </a:solidFill>
              </a:rPr>
              <a:t>Confusion :  consommation d’espace = « augmenter la population » = « développement »</a:t>
            </a:r>
          </a:p>
          <a:p>
            <a:pPr algn="ctr"/>
            <a:endParaRPr lang="fr-FR" sz="7200" dirty="0">
              <a:solidFill>
                <a:srgbClr val="FF0000"/>
              </a:solidFill>
            </a:endParaRPr>
          </a:p>
          <a:p>
            <a:pPr algn="ctr"/>
            <a:r>
              <a:rPr lang="fr-FR" sz="7200" b="1" dirty="0">
                <a:solidFill>
                  <a:schemeClr val="tx1"/>
                </a:solidFill>
              </a:rPr>
              <a:t>→ Nécessité d’établir un autre récit , de montrer les possibilités d’un autre développement et d’autres solutions </a:t>
            </a:r>
          </a:p>
          <a:p>
            <a:pPr algn="ctr"/>
            <a:endParaRPr lang="fr-FR" sz="1800" b="1" dirty="0"/>
          </a:p>
          <a:p>
            <a:pPr algn="ctr"/>
            <a:endParaRPr lang="fr-FR" sz="1800" dirty="0"/>
          </a:p>
          <a:p>
            <a:pPr lvl="1" indent="0">
              <a:buNone/>
            </a:pPr>
            <a:endParaRPr lang="fr-FR" sz="1800" dirty="0">
              <a:solidFill>
                <a:schemeClr val="bg1">
                  <a:lumMod val="5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r-FR" sz="200" dirty="0">
              <a:solidFill>
                <a:schemeClr val="bg1">
                  <a:lumMod val="50000"/>
                </a:schemeClr>
              </a:solidFill>
              <a:latin typeface="Arial" panose="020B0604020202020204" pitchFamily="34" charset="0"/>
              <a:cs typeface="Arial" panose="020B0604020202020204" pitchFamily="34" charset="0"/>
            </a:endParaRPr>
          </a:p>
          <a:p>
            <a:pPr marL="914400" lvl="1" indent="-171450">
              <a:buFont typeface="Arial" panose="020B0604020202020204" pitchFamily="34" charset="0"/>
              <a:buChar char="•"/>
            </a:pPr>
            <a:endParaRPr lang="fr-FR" sz="1800" dirty="0">
              <a:solidFill>
                <a:schemeClr val="bg1">
                  <a:lumMod val="50000"/>
                </a:schemeClr>
              </a:solidFill>
              <a:latin typeface="Arial" panose="020B0604020202020204" pitchFamily="34" charset="0"/>
              <a:cs typeface="Arial" panose="020B0604020202020204" pitchFamily="34" charset="0"/>
            </a:endParaRPr>
          </a:p>
          <a:p>
            <a:pPr lvl="1" indent="0">
              <a:buNone/>
            </a:pPr>
            <a:endParaRPr lang="fr-FR" sz="1800" dirty="0">
              <a:solidFill>
                <a:schemeClr val="bg1">
                  <a:lumMod val="50000"/>
                </a:schemeClr>
              </a:solidFill>
              <a:latin typeface="Arial" panose="020B0604020202020204" pitchFamily="34" charset="0"/>
              <a:cs typeface="Arial" panose="020B0604020202020204" pitchFamily="34" charset="0"/>
            </a:endParaRPr>
          </a:p>
          <a:p>
            <a:pPr marL="914400" lvl="1" indent="-171450">
              <a:buFont typeface="Arial" panose="020B0604020202020204" pitchFamily="34" charset="0"/>
              <a:buChar char="•"/>
            </a:pPr>
            <a:endParaRPr lang="fr-FR" sz="1800" dirty="0">
              <a:solidFill>
                <a:schemeClr val="bg1">
                  <a:lumMod val="50000"/>
                </a:schemeClr>
              </a:solidFill>
              <a:latin typeface="Arial" panose="020B0604020202020204" pitchFamily="34" charset="0"/>
              <a:cs typeface="Arial" panose="020B0604020202020204" pitchFamily="34" charset="0"/>
            </a:endParaRPr>
          </a:p>
          <a:p>
            <a:endParaRPr lang="fr-FR" sz="3400" dirty="0"/>
          </a:p>
          <a:p>
            <a:pPr marL="171450" indent="-171450">
              <a:buFont typeface="Arial" panose="020B0604020202020204" pitchFamily="34" charset="0"/>
              <a:buChar char="•"/>
            </a:pPr>
            <a:endParaRPr lang="fr-FR" dirty="0"/>
          </a:p>
        </p:txBody>
      </p:sp>
    </p:spTree>
    <p:extLst>
      <p:ext uri="{BB962C8B-B14F-4D97-AF65-F5344CB8AC3E}">
        <p14:creationId xmlns:p14="http://schemas.microsoft.com/office/powerpoint/2010/main" val="483418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0CD1297405B34A980EDC86F34A85A2" ma:contentTypeVersion="11" ma:contentTypeDescription="Crée un document." ma:contentTypeScope="" ma:versionID="e3462ce3fbfbfa3de02d8b645e61fc5d">
  <xsd:schema xmlns:xsd="http://www.w3.org/2001/XMLSchema" xmlns:xs="http://www.w3.org/2001/XMLSchema" xmlns:p="http://schemas.microsoft.com/office/2006/metadata/properties" xmlns:ns3="9c1efe98-672f-47de-a667-660caf9572d9" xmlns:ns4="1e9865d2-e83b-4709-b5a0-adde9e7ae654" targetNamespace="http://schemas.microsoft.com/office/2006/metadata/properties" ma:root="true" ma:fieldsID="92a526fdfadec0bb1d96e1ba98fdc9f3" ns3:_="" ns4:_="">
    <xsd:import namespace="9c1efe98-672f-47de-a667-660caf9572d9"/>
    <xsd:import namespace="1e9865d2-e83b-4709-b5a0-adde9e7ae65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1efe98-672f-47de-a667-660caf9572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9865d2-e83b-4709-b5a0-adde9e7ae654"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element name="SharingHintHash" ma:index="15"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1D5117-2D98-4051-BD53-E53A1A955CC5}">
  <ds:schemaRefs>
    <ds:schemaRef ds:uri="http://schemas.microsoft.com/sharepoint/v3/contenttype/forms"/>
  </ds:schemaRefs>
</ds:datastoreItem>
</file>

<file path=customXml/itemProps2.xml><?xml version="1.0" encoding="utf-8"?>
<ds:datastoreItem xmlns:ds="http://schemas.openxmlformats.org/officeDocument/2006/customXml" ds:itemID="{4A1778C4-1507-4C8E-B563-DA65C6CEC98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9c1efe98-672f-47de-a667-660caf9572d9"/>
    <ds:schemaRef ds:uri="http://purl.org/dc/terms/"/>
    <ds:schemaRef ds:uri="http://schemas.openxmlformats.org/package/2006/metadata/core-properties"/>
    <ds:schemaRef ds:uri="1e9865d2-e83b-4709-b5a0-adde9e7ae654"/>
    <ds:schemaRef ds:uri="http://www.w3.org/XML/1998/namespace"/>
    <ds:schemaRef ds:uri="http://purl.org/dc/dcmitype/"/>
  </ds:schemaRefs>
</ds:datastoreItem>
</file>

<file path=customXml/itemProps3.xml><?xml version="1.0" encoding="utf-8"?>
<ds:datastoreItem xmlns:ds="http://schemas.openxmlformats.org/officeDocument/2006/customXml" ds:itemID="{115F9B26-6977-454D-A5CA-22BBD5FA1A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1efe98-672f-47de-a667-660caf9572d9"/>
    <ds:schemaRef ds:uri="1e9865d2-e83b-4709-b5a0-adde9e7ae6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2905</TotalTime>
  <Words>1989</Words>
  <Application>Microsoft Office PowerPoint</Application>
  <PresentationFormat>Affichage à l'écran (16:9)</PresentationFormat>
  <Paragraphs>209</Paragraphs>
  <Slides>30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Arial</vt:lpstr>
      <vt:lpstr>Calibri</vt:lpstr>
      <vt:lpstr>Century Gothic</vt:lpstr>
      <vt:lpstr>Symbol</vt:lpstr>
      <vt:lpstr>Times New Roman</vt:lpstr>
      <vt:lpstr>Thème Office</vt:lpstr>
      <vt:lpstr>Présentation PowerPoint</vt:lpstr>
      <vt:lpstr>Un rapport en 3 grandes Parties : </vt:lpstr>
      <vt:lpstr>Un modèle consommateur d’espace</vt:lpstr>
      <vt:lpstr>Constats pour la région Centre - Val de Loire</vt:lpstr>
      <vt:lpstr>Un modèle consommateur d’espace</vt:lpstr>
      <vt:lpstr>Un modèle consommateur d’espace</vt:lpstr>
      <vt:lpstr>Effets négatifs et cumulatifs de l’étalement urbain</vt:lpstr>
      <vt:lpstr>La genèse du ZAN</vt:lpstr>
      <vt:lpstr>La peur du « Z.A.N »</vt:lpstr>
      <vt:lpstr>Le risque d’une logique simplement arithmétique</vt:lpstr>
      <vt:lpstr>Un hectare artificialisé en plus veut-il dire Un ménage supplémentaire ?</vt:lpstr>
      <vt:lpstr>Un besoin en logements très lié à la variation de la vacance des logements</vt:lpstr>
      <vt:lpstr>Des possibilités offertes par le parc vacant</vt:lpstr>
      <vt:lpstr>Des possibilités offertes par les friches urbaines</vt:lpstr>
      <vt:lpstr>Des possibilités offertes par les friches urbaines</vt:lpstr>
      <vt:lpstr>Un potentiel sous utilisé dans le foncier urbanisé récent</vt:lpstr>
      <vt:lpstr>Un potentiel à mieux utiliser dans le foncier urbanisé ?</vt:lpstr>
      <vt:lpstr>Des opérations alternatives plus complexes et un manque d’ingénierie ?</vt:lpstr>
      <vt:lpstr>Des opérations alternatives plus complexes et un manque d’ingénierie?</vt:lpstr>
      <vt:lpstr>Des opérations alternatives plus complexes et un manque d’ingénierie ?</vt:lpstr>
      <vt:lpstr>Exemple de l’Etablissement Public Foncier ?</vt:lpstr>
      <vt:lpstr>Préconisations pour ouvrir les possibles de réussites de la ZAN</vt:lpstr>
      <vt:lpstr>… suite préconisations… </vt:lpstr>
      <vt:lpstr>Ces préconisations sont détaillées via des fiches et exemples inspirants</vt:lpstr>
      <vt:lpstr>Des préconisations via des fiches et exemples inspirants</vt:lpstr>
      <vt:lpstr>Des préconisations via des fiches et exemples inspirants</vt:lpstr>
      <vt:lpstr>Des préconisations via des fiches et exemples inspirants</vt:lpstr>
      <vt:lpstr>Des préconisations via des fiches et exemples inspirants</vt:lpstr>
      <vt:lpstr>CONCLUSIONS / PERSPECTIVES</vt:lpstr>
      <vt:lpstr>Présentation PowerPoint</vt:lpstr>
    </vt:vector>
  </TitlesOfParts>
  <Company>CONSEIL REGIONAL DU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CESER Centre-Val de Loire Conseil Économique, Social et environnemental Régional du Centre-Val de Loire</dc:title>
  <dc:creator>Fanny CLEMENT</dc:creator>
  <cp:lastModifiedBy>SENAVE Samuel</cp:lastModifiedBy>
  <cp:revision>86</cp:revision>
  <cp:lastPrinted>2022-06-13T10:55:02Z</cp:lastPrinted>
  <dcterms:created xsi:type="dcterms:W3CDTF">2019-06-13T11:37:53Z</dcterms:created>
  <dcterms:modified xsi:type="dcterms:W3CDTF">2024-02-21T12:06:14Z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0x010100120CD1297405B34A980EDC86F34A85A2</vt:lpwstr>
  </property>
</Properties>
</file>